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72" r:id="rId4"/>
    <p:sldId id="260" r:id="rId5"/>
    <p:sldId id="262" r:id="rId6"/>
    <p:sldId id="273" r:id="rId7"/>
    <p:sldId id="263" r:id="rId8"/>
    <p:sldId id="278" r:id="rId9"/>
    <p:sldId id="281" r:id="rId10"/>
    <p:sldId id="279" r:id="rId11"/>
    <p:sldId id="274" r:id="rId12"/>
    <p:sldId id="266" r:id="rId13"/>
    <p:sldId id="268" r:id="rId14"/>
    <p:sldId id="276" r:id="rId15"/>
    <p:sldId id="271" r:id="rId16"/>
    <p:sldId id="275" r:id="rId17"/>
    <p:sldId id="277" r:id="rId18"/>
    <p:sldId id="269" r:id="rId19"/>
    <p:sldId id="270" r:id="rId20"/>
    <p:sldId id="280" r:id="rId21"/>
    <p:sldId id="261" r:id="rId22"/>
    <p:sldId id="264" r:id="rId23"/>
    <p:sldId id="282" r:id="rId24"/>
    <p:sldId id="265" r:id="rId25"/>
    <p:sldId id="259" r:id="rId26"/>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9E5"/>
          </a:solidFill>
        </a:fill>
      </a:tcStyle>
    </a:wholeTbl>
    <a:band2H>
      <a:tcTxStyle/>
      <a:tcStyle>
        <a:tcBdr/>
        <a:fill>
          <a:solidFill>
            <a:srgbClr val="E6EDF3"/>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DDD4"/>
          </a:solidFill>
        </a:fill>
      </a:tcStyle>
    </a:wholeTbl>
    <a:band2H>
      <a:tcTxStyle/>
      <a:tcStyle>
        <a:tcBdr/>
        <a:fill>
          <a:solidFill>
            <a:srgbClr val="E7EFEA"/>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9E5CA"/>
          </a:solidFill>
        </a:fill>
      </a:tcStyle>
    </a:wholeTbl>
    <a:band2H>
      <a:tcTxStyle/>
      <a:tcStyle>
        <a:tcBdr/>
        <a:fill>
          <a:solidFill>
            <a:srgbClr val="EDF3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5" d="100"/>
          <a:sy n="135" d="100"/>
        </p:scale>
        <p:origin x="126" y="19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jpeg>
</file>

<file path=ppt/media/image9.png>
</file>

<file path=ppt/media/media1.mov>
</file>

<file path=ppt/media/media2.mov>
</file>

<file path=ppt/media/media3.mov>
</file>

<file path=ppt/media/media4.mov>
</file>

<file path=ppt/media/media5.mov>
</file>

<file path=ppt/media/media6.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0" name="Shape 70"/>
          <p:cNvSpPr>
            <a:spLocks noGrp="1" noRot="1" noChangeAspect="1"/>
          </p:cNvSpPr>
          <p:nvPr>
            <p:ph type="sldImg"/>
          </p:nvPr>
        </p:nvSpPr>
        <p:spPr>
          <a:xfrm>
            <a:off x="1143000" y="685800"/>
            <a:ext cx="4572000" cy="3429000"/>
          </a:xfrm>
          <a:prstGeom prst="rect">
            <a:avLst/>
          </a:prstGeom>
        </p:spPr>
        <p:txBody>
          <a:bodyPr/>
          <a:lstStyle/>
          <a:p>
            <a:endParaRPr/>
          </a:p>
        </p:txBody>
      </p:sp>
      <p:sp>
        <p:nvSpPr>
          <p:cNvPr id="71" name="Shape 7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11" name="标题文本"/>
          <p:cNvSpPr txBox="1">
            <a:spLocks noGrp="1"/>
          </p:cNvSpPr>
          <p:nvPr>
            <p:ph type="title" hasCustomPrompt="1"/>
          </p:nvPr>
        </p:nvSpPr>
        <p:spPr>
          <a:prstGeom prst="rect">
            <a:avLst/>
          </a:prstGeom>
        </p:spPr>
        <p:txBody>
          <a:bodyPr/>
          <a:lstStyle/>
          <a:p>
            <a:r>
              <a:t>标题文本</a:t>
            </a:r>
          </a:p>
        </p:txBody>
      </p:sp>
      <p:sp>
        <p:nvSpPr>
          <p:cNvPr id="12" name="正文级别 1…"/>
          <p:cNvSpPr txBox="1">
            <a:spLocks noGrp="1"/>
          </p:cNvSpPr>
          <p:nvPr>
            <p:ph type="body" idx="1" hasCustomPrompt="1"/>
          </p:nvPr>
        </p:nvSpPr>
        <p:spPr>
          <a:prstGeom prst="rect">
            <a:avLst/>
          </a:prstGeom>
        </p:spPr>
        <p:txBody>
          <a:bodyPr/>
          <a:lstStyle/>
          <a:p>
            <a:r>
              <a:t>正文级别 1</a:t>
            </a:r>
          </a:p>
          <a:p>
            <a:pPr lvl="1"/>
            <a:endParaRPr/>
          </a:p>
          <a:p>
            <a:pPr lvl="2"/>
            <a:endParaRPr/>
          </a:p>
          <a:p>
            <a:pPr lvl="3"/>
            <a:endParaRPr/>
          </a:p>
          <a:p>
            <a:pPr lvl="4"/>
            <a:endParaRP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62" name="标题文本"/>
          <p:cNvSpPr txBox="1">
            <a:spLocks noGrp="1"/>
          </p:cNvSpPr>
          <p:nvPr>
            <p:ph type="title" hasCustomPrompt="1"/>
          </p:nvPr>
        </p:nvSpPr>
        <p:spPr>
          <a:xfrm>
            <a:off x="1143000" y="841375"/>
            <a:ext cx="6858000" cy="1790700"/>
          </a:xfrm>
          <a:prstGeom prst="rect">
            <a:avLst/>
          </a:prstGeom>
        </p:spPr>
        <p:txBody>
          <a:bodyPr anchor="b"/>
          <a:lstStyle>
            <a:lvl1pPr algn="ctr" defTabSz="685800">
              <a:defRPr sz="6000"/>
            </a:lvl1pPr>
          </a:lstStyle>
          <a:p>
            <a:r>
              <a:t>标题文本</a:t>
            </a:r>
          </a:p>
        </p:txBody>
      </p:sp>
      <p:sp>
        <p:nvSpPr>
          <p:cNvPr id="63" name="正文级别 1…"/>
          <p:cNvSpPr txBox="1">
            <a:spLocks noGrp="1"/>
          </p:cNvSpPr>
          <p:nvPr>
            <p:ph type="body" sz="quarter" idx="1" hasCustomPrompt="1"/>
          </p:nvPr>
        </p:nvSpPr>
        <p:spPr>
          <a:xfrm>
            <a:off x="1143000" y="2701925"/>
            <a:ext cx="6858000" cy="1241425"/>
          </a:xfrm>
          <a:prstGeom prst="rect">
            <a:avLst/>
          </a:prstGeom>
        </p:spPr>
        <p:txBody>
          <a:bodyPr/>
          <a:lstStyle>
            <a:lvl1pPr marL="0" indent="0" algn="ctr" defTabSz="685800">
              <a:buSzTx/>
              <a:buFontTx/>
              <a:buNone/>
              <a:defRPr sz="2400"/>
            </a:lvl1pPr>
            <a:lvl2pPr marL="0" indent="0" algn="ctr" defTabSz="685800">
              <a:buSzTx/>
              <a:buFontTx/>
              <a:buNone/>
              <a:defRPr sz="2400"/>
            </a:lvl2pPr>
            <a:lvl3pPr marL="0" indent="0" algn="ctr" defTabSz="685800">
              <a:buSzTx/>
              <a:buFontTx/>
              <a:buNone/>
              <a:defRPr sz="2400"/>
            </a:lvl3pPr>
            <a:lvl4pPr marL="0" indent="0" algn="ctr" defTabSz="685800">
              <a:buSzTx/>
              <a:buFontTx/>
              <a:buNone/>
              <a:defRPr sz="2400"/>
            </a:lvl4pPr>
            <a:lvl5pPr marL="0" indent="0" algn="ctr" defTabSz="685800">
              <a:buSzTx/>
              <a:buFontTx/>
              <a:buNone/>
              <a:defRPr sz="2400"/>
            </a:lvl5pPr>
          </a:lstStyle>
          <a:p>
            <a:r>
              <a:t>单击以编辑母版副标题样式</a:t>
            </a:r>
          </a:p>
          <a:p>
            <a:pPr lvl="1"/>
            <a:endParaRPr/>
          </a:p>
          <a:p>
            <a:pPr lvl="2"/>
            <a:endParaRPr/>
          </a:p>
          <a:p>
            <a:pPr lvl="3"/>
            <a:endParaRPr/>
          </a:p>
          <a:p>
            <a:pPr lvl="4"/>
            <a:endParaRPr/>
          </a:p>
        </p:txBody>
      </p:sp>
      <p:sp>
        <p:nvSpPr>
          <p:cNvPr id="6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pic>
        <p:nvPicPr>
          <p:cNvPr id="20" name="图片 8" descr="图片 8"/>
          <p:cNvPicPr>
            <a:picLocks noChangeAspect="1"/>
          </p:cNvPicPr>
          <p:nvPr/>
        </p:nvPicPr>
        <p:blipFill>
          <a:blip r:embed="rId2"/>
          <a:stretch>
            <a:fillRect/>
          </a:stretch>
        </p:blipFill>
        <p:spPr>
          <a:xfrm>
            <a:off x="1" y="0"/>
            <a:ext cx="4303058" cy="5143500"/>
          </a:xfrm>
          <a:prstGeom prst="rect">
            <a:avLst/>
          </a:prstGeom>
          <a:ln w="12700">
            <a:miter lim="400000"/>
          </a:ln>
        </p:spPr>
      </p:pic>
      <p:sp>
        <p:nvSpPr>
          <p:cNvPr id="21" name="矩形 9"/>
          <p:cNvSpPr/>
          <p:nvPr/>
        </p:nvSpPr>
        <p:spPr>
          <a:xfrm>
            <a:off x="4303059" y="0"/>
            <a:ext cx="4840942" cy="5143500"/>
          </a:xfrm>
          <a:prstGeom prst="rect">
            <a:avLst/>
          </a:prstGeom>
          <a:solidFill>
            <a:srgbClr val="FFFFFF"/>
          </a:solidFill>
          <a:ln w="12700">
            <a:miter lim="400000"/>
          </a:ln>
        </p:spPr>
        <p:txBody>
          <a:bodyPr lIns="45718" tIns="45718" rIns="45718" bIns="45718" anchor="ctr"/>
          <a:lstStyle/>
          <a:p>
            <a:pPr algn="ctr">
              <a:defRPr>
                <a:solidFill>
                  <a:srgbClr val="FFFFFF"/>
                </a:solidFill>
                <a:latin typeface="Arial"/>
                <a:ea typeface="Arial"/>
                <a:cs typeface="Arial"/>
                <a:sym typeface="Arial"/>
              </a:defRPr>
            </a:pPr>
            <a:endParaRPr/>
          </a:p>
        </p:txBody>
      </p:sp>
      <p:sp>
        <p:nvSpPr>
          <p:cNvPr id="22" name="幻灯片编号"/>
          <p:cNvSpPr txBox="1">
            <a:spLocks noGrp="1"/>
          </p:cNvSpPr>
          <p:nvPr>
            <p:ph type="sldNum" sz="quarter" idx="2"/>
          </p:nvPr>
        </p:nvSpPr>
        <p:spPr>
          <a:xfrm>
            <a:off x="6321925" y="4659913"/>
            <a:ext cx="231276" cy="214699"/>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9784FB-034F-4471-FEEB-A8C357BFCC66}"/>
              </a:ext>
            </a:extLst>
          </p:cNvPr>
          <p:cNvSpPr>
            <a:spLocks noGrp="1"/>
          </p:cNvSpPr>
          <p:nvPr>
            <p:ph type="title"/>
          </p:nvPr>
        </p:nvSpPr>
        <p:spPr/>
        <p:txBody>
          <a:bodyPr/>
          <a:lstStyle/>
          <a:p>
            <a:r>
              <a:rPr lang="zh-CN" altLang="en-US"/>
              <a:t>单击此处编辑母版标题样式</a:t>
            </a:r>
          </a:p>
        </p:txBody>
      </p:sp>
      <p:sp>
        <p:nvSpPr>
          <p:cNvPr id="3" name="灯片编号占位符 2">
            <a:extLst>
              <a:ext uri="{FF2B5EF4-FFF2-40B4-BE49-F238E27FC236}">
                <a16:creationId xmlns:a16="http://schemas.microsoft.com/office/drawing/2014/main" id="{9B7D3F73-B4F0-D099-DF8C-37C4805821B8}"/>
              </a:ext>
            </a:extLst>
          </p:cNvPr>
          <p:cNvSpPr>
            <a:spLocks noGrp="1"/>
          </p:cNvSpPr>
          <p:nvPr>
            <p:ph type="sldNum" sz="quarter" idx="10"/>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2380059979"/>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36" name="标题文本"/>
          <p:cNvSpPr txBox="1">
            <a:spLocks noGrp="1"/>
          </p:cNvSpPr>
          <p:nvPr>
            <p:ph type="title" hasCustomPrompt="1"/>
          </p:nvPr>
        </p:nvSpPr>
        <p:spPr>
          <a:xfrm>
            <a:off x="502448" y="332465"/>
            <a:ext cx="8139180" cy="331517"/>
          </a:xfrm>
          <a:prstGeom prst="rect">
            <a:avLst/>
          </a:prstGeom>
        </p:spPr>
        <p:txBody>
          <a:bodyPr/>
          <a:lstStyle/>
          <a:p>
            <a:r>
              <a:t>标题文本</a:t>
            </a:r>
          </a:p>
        </p:txBody>
      </p:sp>
      <p:sp>
        <p:nvSpPr>
          <p:cNvPr id="37" name="图片占位符 2"/>
          <p:cNvSpPr>
            <a:spLocks noGrp="1"/>
          </p:cNvSpPr>
          <p:nvPr>
            <p:ph type="pic" sz="half" idx="21"/>
          </p:nvPr>
        </p:nvSpPr>
        <p:spPr>
          <a:xfrm>
            <a:off x="502448" y="714468"/>
            <a:ext cx="3962433" cy="4042181"/>
          </a:xfrm>
          <a:prstGeom prst="rect">
            <a:avLst/>
          </a:prstGeom>
        </p:spPr>
        <p:txBody>
          <a:bodyPr lIns="91439" tIns="45719" rIns="91439" bIns="45719">
            <a:noAutofit/>
          </a:bodyPr>
          <a:lstStyle/>
          <a:p>
            <a:endParaRPr/>
          </a:p>
        </p:txBody>
      </p:sp>
      <p:sp>
        <p:nvSpPr>
          <p:cNvPr id="38" name="正文级别 1…"/>
          <p:cNvSpPr txBox="1">
            <a:spLocks noGrp="1"/>
          </p:cNvSpPr>
          <p:nvPr>
            <p:ph type="body" sz="half" idx="1" hasCustomPrompt="1"/>
          </p:nvPr>
        </p:nvSpPr>
        <p:spPr>
          <a:xfrm>
            <a:off x="4679193" y="714468"/>
            <a:ext cx="3962435" cy="4042181"/>
          </a:xfrm>
          <a:prstGeom prst="rect">
            <a:avLst/>
          </a:prstGeom>
        </p:spPr>
        <p:txBody>
          <a:bodyPr/>
          <a:lstStyle/>
          <a:p>
            <a:r>
              <a:t>正文级别 1</a:t>
            </a:r>
          </a:p>
          <a:p>
            <a:pPr lvl="1"/>
            <a:endParaRPr/>
          </a:p>
          <a:p>
            <a:pPr lvl="2"/>
            <a:endParaRPr/>
          </a:p>
          <a:p>
            <a:pPr lvl="3"/>
            <a:endParaRPr/>
          </a:p>
          <a:p>
            <a:pPr lvl="4"/>
            <a:endParaRPr/>
          </a:p>
        </p:txBody>
      </p:sp>
      <p:sp>
        <p:nvSpPr>
          <p:cNvPr id="3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reserve="1">
  <p:cSld name="1_图片与标题">
    <p:spTree>
      <p:nvGrpSpPr>
        <p:cNvPr id="1" name=""/>
        <p:cNvGrpSpPr/>
        <p:nvPr/>
      </p:nvGrpSpPr>
      <p:grpSpPr>
        <a:xfrm>
          <a:off x="0" y="0"/>
          <a:ext cx="0" cy="0"/>
          <a:chOff x="0" y="0"/>
          <a:chExt cx="0" cy="0"/>
        </a:xfrm>
      </p:grpSpPr>
      <p:sp>
        <p:nvSpPr>
          <p:cNvPr id="36" name="标题文本"/>
          <p:cNvSpPr txBox="1">
            <a:spLocks noGrp="1"/>
          </p:cNvSpPr>
          <p:nvPr>
            <p:ph type="title" hasCustomPrompt="1"/>
          </p:nvPr>
        </p:nvSpPr>
        <p:spPr>
          <a:xfrm>
            <a:off x="502448" y="332465"/>
            <a:ext cx="8139180" cy="331517"/>
          </a:xfrm>
          <a:prstGeom prst="rect">
            <a:avLst/>
          </a:prstGeom>
        </p:spPr>
        <p:txBody>
          <a:bodyPr/>
          <a:lstStyle/>
          <a:p>
            <a:r>
              <a:t>标题文本</a:t>
            </a:r>
          </a:p>
        </p:txBody>
      </p:sp>
      <p:sp>
        <p:nvSpPr>
          <p:cNvPr id="37" name="图片占位符 2"/>
          <p:cNvSpPr>
            <a:spLocks noGrp="1"/>
          </p:cNvSpPr>
          <p:nvPr>
            <p:ph type="pic" sz="half" idx="21"/>
          </p:nvPr>
        </p:nvSpPr>
        <p:spPr>
          <a:xfrm>
            <a:off x="4679119" y="732246"/>
            <a:ext cx="3962433" cy="4042181"/>
          </a:xfrm>
          <a:prstGeom prst="rect">
            <a:avLst/>
          </a:prstGeom>
        </p:spPr>
        <p:txBody>
          <a:bodyPr lIns="91439" tIns="45719" rIns="91439" bIns="45719">
            <a:noAutofit/>
          </a:bodyPr>
          <a:lstStyle/>
          <a:p>
            <a:endParaRPr/>
          </a:p>
        </p:txBody>
      </p:sp>
      <p:sp>
        <p:nvSpPr>
          <p:cNvPr id="38" name="正文级别 1…"/>
          <p:cNvSpPr txBox="1">
            <a:spLocks noGrp="1"/>
          </p:cNvSpPr>
          <p:nvPr>
            <p:ph type="body" sz="half" idx="1" hasCustomPrompt="1"/>
          </p:nvPr>
        </p:nvSpPr>
        <p:spPr>
          <a:xfrm>
            <a:off x="502448" y="732247"/>
            <a:ext cx="3962435" cy="4042181"/>
          </a:xfrm>
          <a:prstGeom prst="rect">
            <a:avLst/>
          </a:prstGeom>
        </p:spPr>
        <p:txBody>
          <a:bodyPr/>
          <a:lstStyle/>
          <a:p>
            <a:r>
              <a:t>正文级别 1</a:t>
            </a:r>
          </a:p>
          <a:p>
            <a:pPr lvl="1"/>
            <a:endParaRPr/>
          </a:p>
          <a:p>
            <a:pPr lvl="2"/>
            <a:endParaRPr/>
          </a:p>
          <a:p>
            <a:pPr lvl="3"/>
            <a:endParaRPr/>
          </a:p>
          <a:p>
            <a:pPr lvl="4"/>
            <a:endParaRPr/>
          </a:p>
        </p:txBody>
      </p:sp>
      <p:sp>
        <p:nvSpPr>
          <p:cNvPr id="3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81215519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图片与标题">
    <p:spTree>
      <p:nvGrpSpPr>
        <p:cNvPr id="1" name=""/>
        <p:cNvGrpSpPr/>
        <p:nvPr/>
      </p:nvGrpSpPr>
      <p:grpSpPr>
        <a:xfrm>
          <a:off x="0" y="0"/>
          <a:ext cx="0" cy="0"/>
          <a:chOff x="0" y="0"/>
          <a:chExt cx="0" cy="0"/>
        </a:xfrm>
      </p:grpSpPr>
      <p:sp>
        <p:nvSpPr>
          <p:cNvPr id="36" name="标题文本"/>
          <p:cNvSpPr txBox="1">
            <a:spLocks noGrp="1"/>
          </p:cNvSpPr>
          <p:nvPr>
            <p:ph type="title" hasCustomPrompt="1"/>
          </p:nvPr>
        </p:nvSpPr>
        <p:spPr>
          <a:xfrm>
            <a:off x="502448" y="332465"/>
            <a:ext cx="8139180" cy="331517"/>
          </a:xfrm>
          <a:prstGeom prst="rect">
            <a:avLst/>
          </a:prstGeom>
        </p:spPr>
        <p:txBody>
          <a:bodyPr/>
          <a:lstStyle/>
          <a:p>
            <a:r>
              <a:t>标题文本</a:t>
            </a:r>
          </a:p>
        </p:txBody>
      </p:sp>
      <p:sp>
        <p:nvSpPr>
          <p:cNvPr id="38" name="正文级别 1…"/>
          <p:cNvSpPr txBox="1">
            <a:spLocks noGrp="1"/>
          </p:cNvSpPr>
          <p:nvPr>
            <p:ph type="body" sz="half" idx="1" hasCustomPrompt="1"/>
          </p:nvPr>
        </p:nvSpPr>
        <p:spPr>
          <a:xfrm>
            <a:off x="4679193" y="714468"/>
            <a:ext cx="3962435" cy="4042181"/>
          </a:xfrm>
          <a:prstGeom prst="rect">
            <a:avLst/>
          </a:prstGeom>
        </p:spPr>
        <p:txBody>
          <a:bodyPr/>
          <a:lstStyle/>
          <a:p>
            <a:r>
              <a:rPr dirty="0" err="1"/>
              <a:t>正文级别</a:t>
            </a:r>
            <a:r>
              <a:rPr dirty="0"/>
              <a:t> 1</a:t>
            </a:r>
          </a:p>
          <a:p>
            <a:pPr lvl="1"/>
            <a:endParaRPr dirty="0"/>
          </a:p>
          <a:p>
            <a:pPr lvl="2"/>
            <a:endParaRPr dirty="0"/>
          </a:p>
          <a:p>
            <a:pPr lvl="3"/>
            <a:endParaRPr dirty="0"/>
          </a:p>
          <a:p>
            <a:pPr lvl="4"/>
            <a:endParaRPr dirty="0"/>
          </a:p>
        </p:txBody>
      </p:sp>
      <p:sp>
        <p:nvSpPr>
          <p:cNvPr id="3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 name="正文级别 1…">
            <a:extLst>
              <a:ext uri="{FF2B5EF4-FFF2-40B4-BE49-F238E27FC236}">
                <a16:creationId xmlns:a16="http://schemas.microsoft.com/office/drawing/2014/main" id="{BA199F64-E37E-409A-42D3-FA68A5AA81C4}"/>
              </a:ext>
            </a:extLst>
          </p:cNvPr>
          <p:cNvSpPr txBox="1">
            <a:spLocks noGrp="1"/>
          </p:cNvSpPr>
          <p:nvPr>
            <p:ph type="body" sz="half" idx="10" hasCustomPrompt="1"/>
          </p:nvPr>
        </p:nvSpPr>
        <p:spPr>
          <a:xfrm>
            <a:off x="502373" y="714467"/>
            <a:ext cx="3962435" cy="4042181"/>
          </a:xfrm>
          <a:prstGeom prst="rect">
            <a:avLst/>
          </a:prstGeom>
        </p:spPr>
        <p:txBody>
          <a:bodyPr/>
          <a:lstStyle/>
          <a:p>
            <a:r>
              <a:rPr dirty="0" err="1"/>
              <a:t>正文级别</a:t>
            </a:r>
            <a:r>
              <a:rPr dirty="0"/>
              <a:t> 1</a:t>
            </a:r>
          </a:p>
          <a:p>
            <a:pPr lvl="1"/>
            <a:endParaRPr dirty="0"/>
          </a:p>
          <a:p>
            <a:pPr lvl="2"/>
            <a:endParaRPr dirty="0"/>
          </a:p>
          <a:p>
            <a:pPr lvl="3"/>
            <a:endParaRPr dirty="0"/>
          </a:p>
          <a:p>
            <a:pPr lvl="4"/>
            <a:endParaRPr dirty="0"/>
          </a:p>
        </p:txBody>
      </p:sp>
    </p:spTree>
    <p:extLst>
      <p:ext uri="{BB962C8B-B14F-4D97-AF65-F5344CB8AC3E}">
        <p14:creationId xmlns:p14="http://schemas.microsoft.com/office/powerpoint/2010/main" val="379509671"/>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图片与标题">
    <p:spTree>
      <p:nvGrpSpPr>
        <p:cNvPr id="1" name=""/>
        <p:cNvGrpSpPr/>
        <p:nvPr/>
      </p:nvGrpSpPr>
      <p:grpSpPr>
        <a:xfrm>
          <a:off x="0" y="0"/>
          <a:ext cx="0" cy="0"/>
          <a:chOff x="0" y="0"/>
          <a:chExt cx="0" cy="0"/>
        </a:xfrm>
      </p:grpSpPr>
      <p:sp>
        <p:nvSpPr>
          <p:cNvPr id="36" name="标题文本"/>
          <p:cNvSpPr txBox="1">
            <a:spLocks noGrp="1"/>
          </p:cNvSpPr>
          <p:nvPr>
            <p:ph type="title" hasCustomPrompt="1"/>
          </p:nvPr>
        </p:nvSpPr>
        <p:spPr>
          <a:xfrm>
            <a:off x="502448" y="332465"/>
            <a:ext cx="8139180" cy="331517"/>
          </a:xfrm>
          <a:prstGeom prst="rect">
            <a:avLst/>
          </a:prstGeom>
        </p:spPr>
        <p:txBody>
          <a:bodyPr/>
          <a:lstStyle/>
          <a:p>
            <a:r>
              <a:t>标题文本</a:t>
            </a:r>
          </a:p>
        </p:txBody>
      </p:sp>
      <p:sp>
        <p:nvSpPr>
          <p:cNvPr id="38" name="正文级别 1…"/>
          <p:cNvSpPr txBox="1">
            <a:spLocks noGrp="1"/>
          </p:cNvSpPr>
          <p:nvPr>
            <p:ph type="body" sz="half" idx="1" hasCustomPrompt="1"/>
          </p:nvPr>
        </p:nvSpPr>
        <p:spPr>
          <a:xfrm>
            <a:off x="4679193" y="1127982"/>
            <a:ext cx="3962435" cy="3628667"/>
          </a:xfrm>
          <a:prstGeom prst="rect">
            <a:avLst/>
          </a:prstGeom>
        </p:spPr>
        <p:txBody>
          <a:bodyPr/>
          <a:lstStyle/>
          <a:p>
            <a:r>
              <a:rPr dirty="0" err="1"/>
              <a:t>正文级别</a:t>
            </a:r>
            <a:r>
              <a:rPr dirty="0"/>
              <a:t> 1</a:t>
            </a:r>
          </a:p>
          <a:p>
            <a:pPr lvl="1"/>
            <a:endParaRPr dirty="0"/>
          </a:p>
          <a:p>
            <a:pPr lvl="2"/>
            <a:endParaRPr dirty="0"/>
          </a:p>
          <a:p>
            <a:pPr lvl="3"/>
            <a:endParaRPr dirty="0"/>
          </a:p>
          <a:p>
            <a:pPr lvl="4"/>
            <a:endParaRPr dirty="0"/>
          </a:p>
        </p:txBody>
      </p:sp>
      <p:sp>
        <p:nvSpPr>
          <p:cNvPr id="3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 name="正文级别 1…">
            <a:extLst>
              <a:ext uri="{FF2B5EF4-FFF2-40B4-BE49-F238E27FC236}">
                <a16:creationId xmlns:a16="http://schemas.microsoft.com/office/drawing/2014/main" id="{BA199F64-E37E-409A-42D3-FA68A5AA81C4}"/>
              </a:ext>
            </a:extLst>
          </p:cNvPr>
          <p:cNvSpPr txBox="1">
            <a:spLocks noGrp="1"/>
          </p:cNvSpPr>
          <p:nvPr>
            <p:ph type="body" sz="half" idx="10" hasCustomPrompt="1"/>
          </p:nvPr>
        </p:nvSpPr>
        <p:spPr>
          <a:xfrm>
            <a:off x="502373" y="1127981"/>
            <a:ext cx="3962435" cy="3628667"/>
          </a:xfrm>
          <a:prstGeom prst="rect">
            <a:avLst/>
          </a:prstGeom>
        </p:spPr>
        <p:txBody>
          <a:bodyPr/>
          <a:lstStyle/>
          <a:p>
            <a:r>
              <a:rPr dirty="0" err="1"/>
              <a:t>正文级别</a:t>
            </a:r>
            <a:r>
              <a:rPr dirty="0"/>
              <a:t> 1</a:t>
            </a:r>
          </a:p>
          <a:p>
            <a:pPr lvl="1"/>
            <a:endParaRPr dirty="0"/>
          </a:p>
          <a:p>
            <a:pPr lvl="2"/>
            <a:endParaRPr dirty="0"/>
          </a:p>
          <a:p>
            <a:pPr lvl="3"/>
            <a:endParaRPr dirty="0"/>
          </a:p>
          <a:p>
            <a:pPr lvl="4"/>
            <a:endParaRPr dirty="0"/>
          </a:p>
        </p:txBody>
      </p:sp>
      <p:sp>
        <p:nvSpPr>
          <p:cNvPr id="4" name="文本占位符 3">
            <a:extLst>
              <a:ext uri="{FF2B5EF4-FFF2-40B4-BE49-F238E27FC236}">
                <a16:creationId xmlns:a16="http://schemas.microsoft.com/office/drawing/2014/main" id="{BCBA70CE-D1E8-F6F9-591E-8397A329496E}"/>
              </a:ext>
            </a:extLst>
          </p:cNvPr>
          <p:cNvSpPr>
            <a:spLocks noGrp="1"/>
          </p:cNvSpPr>
          <p:nvPr>
            <p:ph type="body" sz="quarter" idx="11" hasCustomPrompt="1"/>
          </p:nvPr>
        </p:nvSpPr>
        <p:spPr>
          <a:xfrm>
            <a:off x="501650" y="733425"/>
            <a:ext cx="3962400" cy="331788"/>
          </a:xfrm>
          <a:ln w="12700">
            <a:miter lim="400000"/>
          </a:ln>
        </p:spPr>
        <p:txBody>
          <a:bodyPr lIns="46990" tIns="46990" rIns="46990" bIns="46990">
            <a:normAutofit/>
          </a:bodyPr>
          <a:lstStyle>
            <a:lvl2pPr>
              <a:defRPr lang="zh-CN" altLang="en-US" b="1" dirty="0">
                <a:latin typeface="黑体" panose="02010609060101010101" pitchFamily="49" charset="-122"/>
                <a:ea typeface="黑体" panose="02010609060101010101" pitchFamily="49" charset="-122"/>
              </a:defRPr>
            </a:lvl2pPr>
          </a:lstStyle>
          <a:p>
            <a:pPr marL="0" lvl="1" indent="0">
              <a:buNone/>
            </a:pPr>
            <a:r>
              <a:rPr lang="zh-CN" altLang="en-US" dirty="0"/>
              <a:t>小标题二级</a:t>
            </a:r>
          </a:p>
        </p:txBody>
      </p:sp>
      <p:sp>
        <p:nvSpPr>
          <p:cNvPr id="6" name="文本占位符 3">
            <a:extLst>
              <a:ext uri="{FF2B5EF4-FFF2-40B4-BE49-F238E27FC236}">
                <a16:creationId xmlns:a16="http://schemas.microsoft.com/office/drawing/2014/main" id="{784DBC61-18D3-DB52-D474-D4276D136BBD}"/>
              </a:ext>
            </a:extLst>
          </p:cNvPr>
          <p:cNvSpPr>
            <a:spLocks noGrp="1"/>
          </p:cNvSpPr>
          <p:nvPr>
            <p:ph type="body" sz="quarter" idx="12" hasCustomPrompt="1"/>
          </p:nvPr>
        </p:nvSpPr>
        <p:spPr>
          <a:xfrm>
            <a:off x="4679228" y="730087"/>
            <a:ext cx="3962400" cy="331788"/>
          </a:xfrm>
        </p:spPr>
        <p:txBody>
          <a:bodyPr>
            <a:normAutofit/>
          </a:bodyPr>
          <a:lstStyle>
            <a:lvl2pPr marL="0" marR="0" indent="0" algn="l" defTabSz="914400" rtl="0" latinLnBrk="0">
              <a:lnSpc>
                <a:spcPct val="130000"/>
              </a:lnSpc>
              <a:spcBef>
                <a:spcPts val="1000"/>
              </a:spcBef>
              <a:spcAft>
                <a:spcPts val="0"/>
              </a:spcAft>
              <a:buClrTx/>
              <a:buSzPct val="100000"/>
              <a:buFont typeface="Arial"/>
              <a:buNone/>
              <a:tabLst/>
              <a:defRPr lang="zh-CN" altLang="en-US" sz="1200" b="1" i="0" u="none" strike="noStrike" cap="none" spc="150" baseline="0" dirty="0">
                <a:solidFill>
                  <a:srgbClr val="000000"/>
                </a:solidFill>
                <a:uFillTx/>
                <a:latin typeface="黑体" panose="02010609060101010101" pitchFamily="49" charset="-122"/>
                <a:ea typeface="黑体" panose="02010609060101010101" pitchFamily="49" charset="-122"/>
                <a:cs typeface="Arial"/>
                <a:sym typeface="Arial"/>
              </a:defRPr>
            </a:lvl2pPr>
          </a:lstStyle>
          <a:p>
            <a:pPr lvl="1"/>
            <a:r>
              <a:rPr lang="zh-CN" altLang="en-US" dirty="0"/>
              <a:t>小标题二级</a:t>
            </a:r>
          </a:p>
        </p:txBody>
      </p:sp>
    </p:spTree>
    <p:extLst>
      <p:ext uri="{BB962C8B-B14F-4D97-AF65-F5344CB8AC3E}">
        <p14:creationId xmlns:p14="http://schemas.microsoft.com/office/powerpoint/2010/main" val="612621300"/>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内容">
    <p:spTree>
      <p:nvGrpSpPr>
        <p:cNvPr id="1" name=""/>
        <p:cNvGrpSpPr/>
        <p:nvPr/>
      </p:nvGrpSpPr>
      <p:grpSpPr>
        <a:xfrm>
          <a:off x="0" y="0"/>
          <a:ext cx="0" cy="0"/>
          <a:chOff x="0" y="0"/>
          <a:chExt cx="0" cy="0"/>
        </a:xfrm>
      </p:grpSpPr>
      <p:sp>
        <p:nvSpPr>
          <p:cNvPr id="46" name="正文级别 1…"/>
          <p:cNvSpPr txBox="1">
            <a:spLocks noGrp="1"/>
          </p:cNvSpPr>
          <p:nvPr>
            <p:ph type="body" idx="1" hasCustomPrompt="1"/>
          </p:nvPr>
        </p:nvSpPr>
        <p:spPr>
          <a:xfrm>
            <a:off x="502448" y="714468"/>
            <a:ext cx="8139180" cy="4042181"/>
          </a:xfrm>
          <a:prstGeom prst="rect">
            <a:avLst/>
          </a:prstGeom>
        </p:spPr>
        <p:txBody>
          <a:bodyPr/>
          <a:lstStyle>
            <a:lvl1pPr defTabSz="685800"/>
            <a:lvl2pPr defTabSz="685800"/>
            <a:lvl3pPr defTabSz="685800"/>
            <a:lvl4pPr defTabSz="685800"/>
            <a:lvl5pPr defTabSz="685800"/>
          </a:lstStyle>
          <a:p>
            <a:r>
              <a:t>正文级别 1</a:t>
            </a:r>
          </a:p>
          <a:p>
            <a:pPr lvl="1"/>
            <a:endParaRPr/>
          </a:p>
          <a:p>
            <a:pPr lvl="2"/>
            <a:endParaRPr/>
          </a:p>
          <a:p>
            <a:pPr lvl="3"/>
            <a:endParaRPr/>
          </a:p>
          <a:p>
            <a:pPr lvl="4"/>
            <a:endParaRPr/>
          </a:p>
        </p:txBody>
      </p:sp>
      <p:sp>
        <p:nvSpPr>
          <p:cNvPr id="4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末尾幻灯片">
    <p:spTree>
      <p:nvGrpSpPr>
        <p:cNvPr id="1" name=""/>
        <p:cNvGrpSpPr/>
        <p:nvPr/>
      </p:nvGrpSpPr>
      <p:grpSpPr>
        <a:xfrm>
          <a:off x="0" y="0"/>
          <a:ext cx="0" cy="0"/>
          <a:chOff x="0" y="0"/>
          <a:chExt cx="0" cy="0"/>
        </a:xfrm>
      </p:grpSpPr>
      <p:pic>
        <p:nvPicPr>
          <p:cNvPr id="54" name="图片 7" descr="图片 7"/>
          <p:cNvPicPr>
            <a:picLocks noChangeAspect="1"/>
          </p:cNvPicPr>
          <p:nvPr/>
        </p:nvPicPr>
        <p:blipFill>
          <a:blip r:embed="rId2"/>
          <a:stretch>
            <a:fillRect/>
          </a:stretch>
        </p:blipFill>
        <p:spPr>
          <a:xfrm>
            <a:off x="0" y="1861025"/>
            <a:ext cx="9144000" cy="1421448"/>
          </a:xfrm>
          <a:prstGeom prst="rect">
            <a:avLst/>
          </a:prstGeom>
          <a:ln w="12700">
            <a:miter lim="400000"/>
          </a:ln>
        </p:spPr>
      </p:pic>
      <p:sp>
        <p:nvSpPr>
          <p:cNvPr id="5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hasCustomPrompt="1"/>
          </p:nvPr>
        </p:nvSpPr>
        <p:spPr>
          <a:xfrm>
            <a:off x="502412" y="332465"/>
            <a:ext cx="8139180" cy="3315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6990" tIns="46990" rIns="46990" bIns="46990" anchor="ctr">
            <a:normAutofit/>
          </a:bodyPr>
          <a:lstStyle/>
          <a:p>
            <a:r>
              <a:t>标题文本</a:t>
            </a:r>
          </a:p>
        </p:txBody>
      </p:sp>
      <p:sp>
        <p:nvSpPr>
          <p:cNvPr id="3" name="正文级别 1…"/>
          <p:cNvSpPr txBox="1">
            <a:spLocks noGrp="1"/>
          </p:cNvSpPr>
          <p:nvPr>
            <p:ph type="body" idx="1" hasCustomPrompt="1"/>
          </p:nvPr>
        </p:nvSpPr>
        <p:spPr>
          <a:xfrm>
            <a:off x="502412" y="714468"/>
            <a:ext cx="8139180" cy="40421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6990" tIns="46990" rIns="46990" bIns="46990">
            <a:normAutofit/>
          </a:bodyPr>
          <a:lstStyle/>
          <a:p>
            <a:r>
              <a:t>正文级别 1</a:t>
            </a:r>
          </a:p>
          <a:p>
            <a:pPr lvl="1"/>
            <a:endParaRPr/>
          </a:p>
          <a:p>
            <a:pPr lvl="2"/>
            <a:endParaRPr/>
          </a:p>
          <a:p>
            <a:pPr lvl="3"/>
            <a:endParaRPr/>
          </a:p>
          <a:p>
            <a:pPr lvl="4"/>
            <a:endParaRPr/>
          </a:p>
        </p:txBody>
      </p:sp>
      <p:sp>
        <p:nvSpPr>
          <p:cNvPr id="4" name="幻灯片编号"/>
          <p:cNvSpPr txBox="1">
            <a:spLocks noGrp="1"/>
          </p:cNvSpPr>
          <p:nvPr>
            <p:ph type="sldNum" sz="quarter" idx="2"/>
          </p:nvPr>
        </p:nvSpPr>
        <p:spPr>
          <a:xfrm>
            <a:off x="8251676" y="4774428"/>
            <a:ext cx="231275" cy="214700"/>
          </a:xfrm>
          <a:prstGeom prst="rect">
            <a:avLst/>
          </a:prstGeom>
          <a:ln w="12700">
            <a:miter lim="400000"/>
          </a:ln>
        </p:spPr>
        <p:txBody>
          <a:bodyPr wrap="none" lIns="45718" tIns="45718" rIns="45718" bIns="45718" anchor="ctr">
            <a:normAutofit/>
          </a:bodyPr>
          <a:lstStyle>
            <a:lvl1pPr algn="r">
              <a:defRPr sz="900">
                <a:solidFill>
                  <a:srgbClr val="888888"/>
                </a:solidFill>
                <a:latin typeface="Arial"/>
                <a:ea typeface="Arial"/>
                <a:cs typeface="Arial"/>
                <a:sym typeface="Aria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2" r:id="rId4"/>
    <p:sldLayoutId id="2147483657" r:id="rId5"/>
    <p:sldLayoutId id="2147483658" r:id="rId6"/>
    <p:sldLayoutId id="2147483659" r:id="rId7"/>
    <p:sldLayoutId id="2147483653" r:id="rId8"/>
    <p:sldLayoutId id="2147483654" r:id="rId9"/>
    <p:sldLayoutId id="2147483655" r:id="rId10"/>
  </p:sldLayoutIdLst>
  <p:transition spd="med"/>
  <p:hf hdr="0" ftr="0" dt="0"/>
  <p:txStyles>
    <p:titleStyle>
      <a:lvl1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1pPr>
      <a:lvl2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2pPr>
      <a:lvl3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3pPr>
      <a:lvl4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4pPr>
      <a:lvl5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5pPr>
      <a:lvl6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6pPr>
      <a:lvl7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7pPr>
      <a:lvl8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8pPr>
      <a:lvl9pPr marL="0" marR="0" indent="0" algn="l" defTabSz="914400" rtl="0" latinLnBrk="0">
        <a:lnSpc>
          <a:spcPct val="100000"/>
        </a:lnSpc>
        <a:spcBef>
          <a:spcPts val="0"/>
        </a:spcBef>
        <a:spcAft>
          <a:spcPts val="0"/>
        </a:spcAft>
        <a:buClrTx/>
        <a:buSzTx/>
        <a:buFontTx/>
        <a:buNone/>
        <a:tabLst/>
        <a:defRPr sz="1800" b="1" i="0" u="none" strike="noStrike" cap="none" spc="200" baseline="0">
          <a:solidFill>
            <a:srgbClr val="000000"/>
          </a:solidFill>
          <a:uFillTx/>
          <a:latin typeface="Arial"/>
          <a:ea typeface="Arial"/>
          <a:cs typeface="Arial"/>
          <a:sym typeface="Arial"/>
        </a:defRPr>
      </a:lvl9pPr>
    </p:titleStyle>
    <p:bodyStyle>
      <a:lvl1pPr marL="171450" marR="0" indent="-171450"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1pPr>
      <a:lvl2pPr marL="514350" marR="0" indent="-171450"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2pPr>
      <a:lvl3pPr marL="857250" marR="0" indent="-171450"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3pPr>
      <a:lvl4pPr marL="1200150" marR="0" indent="-171450"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4pPr>
      <a:lvl5pPr marL="1543050" marR="0" indent="-171450"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5pPr>
      <a:lvl6pPr marL="1872614" marR="0" indent="-158114"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6pPr>
      <a:lvl7pPr marL="2215514" marR="0" indent="-158114"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7pPr>
      <a:lvl8pPr marL="2558414" marR="0" indent="-158114"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8pPr>
      <a:lvl9pPr marL="2901950" marR="0" indent="-158114" algn="l" defTabSz="914400" rtl="0" latinLnBrk="0">
        <a:lnSpc>
          <a:spcPct val="130000"/>
        </a:lnSpc>
        <a:spcBef>
          <a:spcPts val="1000"/>
        </a:spcBef>
        <a:spcAft>
          <a:spcPts val="0"/>
        </a:spcAft>
        <a:buClrTx/>
        <a:buSzPct val="100000"/>
        <a:buFont typeface="Arial"/>
        <a:buChar char="•"/>
        <a:tabLst/>
        <a:defRPr sz="1200" b="0" i="0" u="none" strike="noStrike" cap="none" spc="150" baseline="0">
          <a:solidFill>
            <a:srgbClr val="000000"/>
          </a:solidFill>
          <a:uFillTx/>
          <a:latin typeface="Arial"/>
          <a:ea typeface="Arial"/>
          <a:cs typeface="Arial"/>
          <a:sym typeface="Arial"/>
        </a:defRPr>
      </a:lvl9pPr>
    </p:bodyStyle>
    <p:otherStyle>
      <a:lvl1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0.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8" Type="http://schemas.openxmlformats.org/officeDocument/2006/relationships/image" Target="../media/image25.png"/><Relationship Id="rId3" Type="http://schemas.microsoft.com/office/2007/relationships/media" Target="../media/media4.mov"/><Relationship Id="rId7" Type="http://schemas.openxmlformats.org/officeDocument/2006/relationships/slideLayout" Target="../slideLayouts/slideLayout3.xml"/><Relationship Id="rId2" Type="http://schemas.openxmlformats.org/officeDocument/2006/relationships/video" Target="../media/media3.mov"/><Relationship Id="rId1" Type="http://schemas.microsoft.com/office/2007/relationships/media" Target="../media/media3.mov"/><Relationship Id="rId6" Type="http://schemas.openxmlformats.org/officeDocument/2006/relationships/video" Target="../media/media5.mov"/><Relationship Id="rId5" Type="http://schemas.microsoft.com/office/2007/relationships/media" Target="../media/media5.mov"/><Relationship Id="rId10" Type="http://schemas.openxmlformats.org/officeDocument/2006/relationships/image" Target="../media/image27.png"/><Relationship Id="rId4" Type="http://schemas.openxmlformats.org/officeDocument/2006/relationships/video" Target="../media/media4.mov"/><Relationship Id="rId9"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6.mov"/><Relationship Id="rId1" Type="http://schemas.microsoft.com/office/2007/relationships/media" Target="../media/media6.mov"/><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3.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0.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未标题-3.png" descr="未标题-3.png"/>
          <p:cNvPicPr>
            <a:picLocks noChangeAspect="1"/>
          </p:cNvPicPr>
          <p:nvPr/>
        </p:nvPicPr>
        <p:blipFill>
          <a:blip r:embed="rId2"/>
          <a:srcRect t="14932" b="14932"/>
          <a:stretch>
            <a:fillRect/>
          </a:stretch>
        </p:blipFill>
        <p:spPr>
          <a:xfrm>
            <a:off x="-1" y="2350235"/>
            <a:ext cx="9144001" cy="821103"/>
          </a:xfrm>
          <a:prstGeom prst="rect">
            <a:avLst/>
          </a:prstGeom>
          <a:ln w="12700">
            <a:miter lim="400000"/>
          </a:ln>
        </p:spPr>
      </p:pic>
      <p:sp>
        <p:nvSpPr>
          <p:cNvPr id="74" name="标题 1"/>
          <p:cNvSpPr txBox="1">
            <a:spLocks noGrp="1"/>
          </p:cNvSpPr>
          <p:nvPr>
            <p:ph type="title"/>
          </p:nvPr>
        </p:nvSpPr>
        <p:spPr>
          <a:xfrm>
            <a:off x="906516" y="1779460"/>
            <a:ext cx="7330966" cy="402931"/>
          </a:xfrm>
          <a:prstGeom prst="rect">
            <a:avLst/>
          </a:prstGeom>
        </p:spPr>
        <p:txBody>
          <a:bodyPr>
            <a:normAutofit fontScale="90000"/>
          </a:bodyPr>
          <a:lstStyle>
            <a:lvl1pPr>
              <a:defRPr sz="2200" b="0" spc="100">
                <a:solidFill>
                  <a:srgbClr val="0C003C"/>
                </a:solidFill>
                <a:latin typeface="Source Han Sans CN Normal"/>
                <a:ea typeface="Source Han Sans CN Normal"/>
                <a:cs typeface="Source Han Sans CN Normal"/>
                <a:sym typeface="Source Han Sans CN Normal"/>
              </a:defRPr>
            </a:lvl1pPr>
          </a:lstStyle>
          <a:p>
            <a:r>
              <a:t>全球华人大学生数据应用创新赛</a:t>
            </a:r>
          </a:p>
        </p:txBody>
      </p:sp>
      <p:sp>
        <p:nvSpPr>
          <p:cNvPr id="75" name="文本框 4"/>
          <p:cNvSpPr txBox="1"/>
          <p:nvPr/>
        </p:nvSpPr>
        <p:spPr>
          <a:xfrm>
            <a:off x="41909" y="3339213"/>
            <a:ext cx="9052561" cy="3693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a:solidFill>
                  <a:srgbClr val="0C003C"/>
                </a:solidFill>
                <a:latin typeface="微软雅黑"/>
                <a:ea typeface="微软雅黑"/>
                <a:cs typeface="微软雅黑"/>
                <a:sym typeface="微软雅黑"/>
              </a:defRPr>
            </a:lvl1pPr>
          </a:lstStyle>
          <a:p>
            <a:r>
              <a:rPr lang="zh-CN" altLang="en-US" dirty="0"/>
              <a:t>兰迪队</a:t>
            </a:r>
            <a:endParaRPr dirty="0"/>
          </a:p>
        </p:txBody>
      </p:sp>
      <p:pic>
        <p:nvPicPr>
          <p:cNvPr id="76" name="GUDC.png" descr="GUDC.png"/>
          <p:cNvPicPr>
            <a:picLocks noChangeAspect="1"/>
          </p:cNvPicPr>
          <p:nvPr/>
        </p:nvPicPr>
        <p:blipFill>
          <a:blip r:embed="rId3"/>
          <a:stretch>
            <a:fillRect/>
          </a:stretch>
        </p:blipFill>
        <p:spPr>
          <a:xfrm>
            <a:off x="2492878" y="1369410"/>
            <a:ext cx="1233446" cy="303565"/>
          </a:xfrm>
          <a:prstGeom prst="rect">
            <a:avLst/>
          </a:prstGeom>
          <a:ln w="12700">
            <a:miter lim="400000"/>
          </a:ln>
        </p:spPr>
      </p:pic>
      <p:sp>
        <p:nvSpPr>
          <p:cNvPr id="77" name="作 品 名"/>
          <p:cNvSpPr txBox="1"/>
          <p:nvPr/>
        </p:nvSpPr>
        <p:spPr>
          <a:xfrm>
            <a:off x="722810" y="2448367"/>
            <a:ext cx="7942219" cy="4001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lvl1pPr algn="ctr">
              <a:defRPr sz="4200">
                <a:solidFill>
                  <a:srgbClr val="001362"/>
                </a:solidFill>
                <a:latin typeface="冬青黑体简体中文 W6"/>
                <a:ea typeface="冬青黑体简体中文 W6"/>
                <a:cs typeface="冬青黑体简体中文 W6"/>
                <a:sym typeface="冬青黑体简体中文 W6"/>
              </a:defRPr>
            </a:lvl1pPr>
          </a:lstStyle>
          <a:p>
            <a:r>
              <a:rPr lang="zh-CN" altLang="en-US" sz="2000" dirty="0"/>
              <a:t>基于简化能量场的汽车安全分析可视化及模型预测控制方法</a:t>
            </a:r>
            <a:endParaRPr sz="2000" dirty="0"/>
          </a:p>
        </p:txBody>
      </p:sp>
      <p:sp>
        <p:nvSpPr>
          <p:cNvPr id="78" name="长安汽车杯"/>
          <p:cNvSpPr txBox="1"/>
          <p:nvPr/>
        </p:nvSpPr>
        <p:spPr>
          <a:xfrm>
            <a:off x="3489802" y="822122"/>
            <a:ext cx="2164397" cy="3200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a:solidFill>
                  <a:srgbClr val="0C003C"/>
                </a:solidFill>
                <a:latin typeface="Source Han Sans CN Normal"/>
                <a:ea typeface="Source Han Sans CN Normal"/>
                <a:cs typeface="Source Han Sans CN Normal"/>
                <a:sym typeface="Source Han Sans CN Normal"/>
              </a:defRPr>
            </a:lvl1pPr>
          </a:lstStyle>
          <a:p>
            <a:r>
              <a:t>长安汽车杯</a:t>
            </a:r>
          </a:p>
        </p:txBody>
      </p:sp>
      <p:sp>
        <p:nvSpPr>
          <p:cNvPr id="79" name="矩形"/>
          <p:cNvSpPr/>
          <p:nvPr/>
        </p:nvSpPr>
        <p:spPr>
          <a:xfrm>
            <a:off x="3969408" y="1369410"/>
            <a:ext cx="18637" cy="303565"/>
          </a:xfrm>
          <a:prstGeom prst="rect">
            <a:avLst/>
          </a:prstGeom>
          <a:solidFill>
            <a:srgbClr val="133BF6"/>
          </a:solidFill>
          <a:ln w="12700">
            <a:miter lim="400000"/>
          </a:ln>
        </p:spPr>
        <p:txBody>
          <a:bodyPr lIns="45718" tIns="45718" rIns="45718" bIns="45718" anchor="ctr"/>
          <a:lstStyle/>
          <a:p>
            <a:pPr>
              <a:defRPr sz="1900">
                <a:latin typeface="Arial"/>
                <a:ea typeface="Arial"/>
                <a:cs typeface="Arial"/>
                <a:sym typeface="Arial"/>
              </a:defRPr>
            </a:pPr>
            <a:endParaRPr/>
          </a:p>
        </p:txBody>
      </p:sp>
      <p:pic>
        <p:nvPicPr>
          <p:cNvPr id="80" name="矢量智能对象.png" descr="矢量智能对象.png"/>
          <p:cNvPicPr>
            <a:picLocks noChangeAspect="1"/>
          </p:cNvPicPr>
          <p:nvPr/>
        </p:nvPicPr>
        <p:blipFill>
          <a:blip r:embed="rId4"/>
          <a:stretch>
            <a:fillRect/>
          </a:stretch>
        </p:blipFill>
        <p:spPr>
          <a:xfrm>
            <a:off x="7137400" y="207114"/>
            <a:ext cx="1606625" cy="497216"/>
          </a:xfrm>
          <a:prstGeom prst="rect">
            <a:avLst/>
          </a:prstGeom>
          <a:ln w="12700">
            <a:miter lim="400000"/>
          </a:ln>
        </p:spPr>
      </p:pic>
      <p:pic>
        <p:nvPicPr>
          <p:cNvPr id="81" name="组 3副本.png" descr="组 3副本.png"/>
          <p:cNvPicPr>
            <a:picLocks noChangeAspect="1"/>
          </p:cNvPicPr>
          <p:nvPr/>
        </p:nvPicPr>
        <p:blipFill>
          <a:blip r:embed="rId5"/>
          <a:stretch>
            <a:fillRect/>
          </a:stretch>
        </p:blipFill>
        <p:spPr>
          <a:xfrm>
            <a:off x="4229239" y="1339619"/>
            <a:ext cx="2731372" cy="383038"/>
          </a:xfrm>
          <a:prstGeom prst="rect">
            <a:avLst/>
          </a:prstGeom>
          <a:ln w="12700">
            <a:miter lim="400000"/>
          </a:ln>
        </p:spPr>
      </p:pic>
      <p:pic>
        <p:nvPicPr>
          <p:cNvPr id="82" name="组 1.png" descr="组 1.png"/>
          <p:cNvPicPr>
            <a:picLocks noChangeAspect="1"/>
          </p:cNvPicPr>
          <p:nvPr/>
        </p:nvPicPr>
        <p:blipFill>
          <a:blip r:embed="rId6"/>
          <a:srcRect t="1583" b="40034"/>
          <a:stretch>
            <a:fillRect/>
          </a:stretch>
        </p:blipFill>
        <p:spPr>
          <a:xfrm>
            <a:off x="0" y="3337197"/>
            <a:ext cx="9148495" cy="1799758"/>
          </a:xfrm>
          <a:prstGeom prst="rect">
            <a:avLst/>
          </a:prstGeom>
          <a:ln w="12700">
            <a:miter lim="400000"/>
          </a:ln>
        </p:spPr>
      </p:pic>
      <p:sp>
        <p:nvSpPr>
          <p:cNvPr id="2" name="灯片编号占位符 1">
            <a:extLst>
              <a:ext uri="{FF2B5EF4-FFF2-40B4-BE49-F238E27FC236}">
                <a16:creationId xmlns:a16="http://schemas.microsoft.com/office/drawing/2014/main" id="{024AE9AA-0224-A42E-404D-B997FF015BF8}"/>
              </a:ext>
            </a:extLst>
          </p:cNvPr>
          <p:cNvSpPr>
            <a:spLocks noGrp="1"/>
          </p:cNvSpPr>
          <p:nvPr>
            <p:ph type="sldNum" sz="quarter" idx="2"/>
          </p:nvPr>
        </p:nvSpPr>
        <p:spPr/>
        <p:txBody>
          <a:bodyPr>
            <a:normAutofit fontScale="92500"/>
          </a:bodyPr>
          <a:lstStyle/>
          <a:p>
            <a:fld id="{86CB4B4D-7CA3-9044-876B-883B54F8677D}" type="slidenum">
              <a:rPr lang="en-US" altLang="zh-CN" smtClean="0"/>
              <a:t>1</a:t>
            </a:fld>
            <a:endParaRPr lang="zh-CN" altLang="en-US"/>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A3D4B2-3110-83EF-C736-75A7534F1138}"/>
              </a:ext>
            </a:extLst>
          </p:cNvPr>
          <p:cNvSpPr>
            <a:spLocks noGrp="1"/>
          </p:cNvSpPr>
          <p:nvPr>
            <p:ph type="title"/>
          </p:nvPr>
        </p:nvSpPr>
        <p:spPr/>
        <p:txBody>
          <a:bodyPr>
            <a:normAutofit fontScale="90000"/>
          </a:bodyPr>
          <a:lstStyle/>
          <a:p>
            <a:r>
              <a:rPr lang="zh-CN" altLang="en-US" dirty="0"/>
              <a:t>车辆运动规划</a:t>
            </a:r>
          </a:p>
        </p:txBody>
      </p:sp>
      <p:sp>
        <p:nvSpPr>
          <p:cNvPr id="3" name="灯片编号占位符 2">
            <a:extLst>
              <a:ext uri="{FF2B5EF4-FFF2-40B4-BE49-F238E27FC236}">
                <a16:creationId xmlns:a16="http://schemas.microsoft.com/office/drawing/2014/main" id="{4D9BA3CA-04F6-A3CD-6D5C-C1BF1DF0E180}"/>
              </a:ext>
            </a:extLst>
          </p:cNvPr>
          <p:cNvSpPr>
            <a:spLocks noGrp="1"/>
          </p:cNvSpPr>
          <p:nvPr>
            <p:ph type="sldNum" sz="quarter" idx="10"/>
          </p:nvPr>
        </p:nvSpPr>
        <p:spPr/>
        <p:txBody>
          <a:bodyPr>
            <a:normAutofit fontScale="92500"/>
          </a:bodyPr>
          <a:lstStyle/>
          <a:p>
            <a:fld id="{86CB4B4D-7CA3-9044-876B-883B54F8677D}" type="slidenum">
              <a:rPr lang="en-US" altLang="zh-CN" smtClean="0"/>
              <a:t>10</a:t>
            </a:fld>
            <a:endParaRPr lang="zh-CN" altLang="en-US"/>
          </a:p>
        </p:txBody>
      </p:sp>
      <p:sp>
        <p:nvSpPr>
          <p:cNvPr id="5" name="文本框 4">
            <a:extLst>
              <a:ext uri="{FF2B5EF4-FFF2-40B4-BE49-F238E27FC236}">
                <a16:creationId xmlns:a16="http://schemas.microsoft.com/office/drawing/2014/main" id="{9E587B3F-320C-3EA2-B07C-3C1B04C994E2}"/>
              </a:ext>
            </a:extLst>
          </p:cNvPr>
          <p:cNvSpPr txBox="1"/>
          <p:nvPr/>
        </p:nvSpPr>
        <p:spPr>
          <a:xfrm>
            <a:off x="953386" y="855668"/>
            <a:ext cx="7382539"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200"/>
            </a:lvl1pPr>
          </a:lstStyle>
          <a:p>
            <a:r>
              <a:rPr lang="zh-CN" altLang="en-US" dirty="0"/>
              <a:t>运动规划算法的目标是为智能驾驶车辆规划从起点到终点的一条符合车辆行驶约束且安全无碰撞的轨迹，且该轨迹需满足车辆运动学约束、车辆几何约束、道路边界约束等约束智能车辆的规划算法可以大致分为两类，一种为传统的运动规划算法，另一种为基于智能方法的运动规划算法。</a:t>
            </a:r>
          </a:p>
        </p:txBody>
      </p:sp>
      <p:sp>
        <p:nvSpPr>
          <p:cNvPr id="7" name="文本框 6">
            <a:extLst>
              <a:ext uri="{FF2B5EF4-FFF2-40B4-BE49-F238E27FC236}">
                <a16:creationId xmlns:a16="http://schemas.microsoft.com/office/drawing/2014/main" id="{DF8FBCE5-B348-6D87-A214-368E6F987749}"/>
              </a:ext>
            </a:extLst>
          </p:cNvPr>
          <p:cNvSpPr txBox="1"/>
          <p:nvPr/>
        </p:nvSpPr>
        <p:spPr>
          <a:xfrm>
            <a:off x="953386" y="1740753"/>
            <a:ext cx="7298290" cy="830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200"/>
            </a:lvl1pPr>
          </a:lstStyle>
          <a:p>
            <a:r>
              <a:rPr lang="zh-CN" altLang="en-US" dirty="0"/>
              <a:t>智能车辆的决策系统需要根据当前的交通状况以及交通规则，其他车辆所处状态等情况进行驾驶行为以及任务的选择。驾驶行为包括跟随前车，变道超车以及制动停车等。决策系统的实现有两种方式，</a:t>
            </a:r>
            <a:r>
              <a:rPr lang="zh-CN" altLang="en-US" b="1" dirty="0">
                <a:solidFill>
                  <a:srgbClr val="FF0000"/>
                </a:solidFill>
              </a:rPr>
              <a:t>一种为基于规则的方式，将决策转换为规则</a:t>
            </a:r>
            <a:r>
              <a:rPr lang="zh-CN" altLang="en-US" dirty="0"/>
              <a:t>。另一种</a:t>
            </a:r>
            <a:r>
              <a:rPr lang="zh-CN" altLang="en-US" b="1" dirty="0">
                <a:solidFill>
                  <a:srgbClr val="FF0000"/>
                </a:solidFill>
              </a:rPr>
              <a:t>为基于数据的方法，通过学习的方法，建立决策模型，并收集大量驾驶人决策对模型进行训练，让模型学会人类对于不同交通场景的决策能力</a:t>
            </a:r>
            <a:r>
              <a:rPr lang="zh-CN" altLang="en-US" dirty="0"/>
              <a:t>。</a:t>
            </a:r>
          </a:p>
        </p:txBody>
      </p:sp>
    </p:spTree>
    <p:extLst>
      <p:ext uri="{BB962C8B-B14F-4D97-AF65-F5344CB8AC3E}">
        <p14:creationId xmlns:p14="http://schemas.microsoft.com/office/powerpoint/2010/main" val="315474153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33C80A2-8FEF-68A4-D1C5-0503C04A54C5}"/>
              </a:ext>
            </a:extLst>
          </p:cNvPr>
          <p:cNvSpPr>
            <a:spLocks noGrp="1"/>
          </p:cNvSpPr>
          <p:nvPr>
            <p:ph type="sldNum" sz="quarter" idx="2"/>
          </p:nvPr>
        </p:nvSpPr>
        <p:spPr/>
        <p:txBody>
          <a:bodyPr>
            <a:normAutofit fontScale="92500"/>
          </a:bodyPr>
          <a:lstStyle/>
          <a:p>
            <a:fld id="{86CB4B4D-7CA3-9044-876B-883B54F8677D}" type="slidenum">
              <a:rPr lang="en-US" altLang="zh-CN" smtClean="0"/>
              <a:t>11</a:t>
            </a:fld>
            <a:endParaRPr lang="zh-CN" altLang="en-US"/>
          </a:p>
        </p:txBody>
      </p:sp>
      <p:pic>
        <p:nvPicPr>
          <p:cNvPr id="3" name="未标题-3.png" descr="未标题-3.png">
            <a:extLst>
              <a:ext uri="{FF2B5EF4-FFF2-40B4-BE49-F238E27FC236}">
                <a16:creationId xmlns:a16="http://schemas.microsoft.com/office/drawing/2014/main" id="{B1A0800A-3EBD-ABD3-A54C-805C7DBC328A}"/>
              </a:ext>
            </a:extLst>
          </p:cNvPr>
          <p:cNvPicPr>
            <a:picLocks noChangeAspect="1"/>
          </p:cNvPicPr>
          <p:nvPr/>
        </p:nvPicPr>
        <p:blipFill>
          <a:blip r:embed="rId2"/>
          <a:srcRect l="50085" t="10041" b="10041"/>
          <a:stretch>
            <a:fillRect/>
          </a:stretch>
        </p:blipFill>
        <p:spPr>
          <a:xfrm>
            <a:off x="1477908" y="1943535"/>
            <a:ext cx="3255794" cy="667409"/>
          </a:xfrm>
          <a:prstGeom prst="rect">
            <a:avLst/>
          </a:prstGeom>
          <a:ln w="12700">
            <a:miter lim="400000"/>
          </a:ln>
        </p:spPr>
      </p:pic>
      <p:grpSp>
        <p:nvGrpSpPr>
          <p:cNvPr id="4" name="组合 25">
            <a:extLst>
              <a:ext uri="{FF2B5EF4-FFF2-40B4-BE49-F238E27FC236}">
                <a16:creationId xmlns:a16="http://schemas.microsoft.com/office/drawing/2014/main" id="{B4D7A51F-B80E-72BF-C2E3-8F4E36D60EE6}"/>
              </a:ext>
            </a:extLst>
          </p:cNvPr>
          <p:cNvGrpSpPr/>
          <p:nvPr/>
        </p:nvGrpSpPr>
        <p:grpSpPr>
          <a:xfrm>
            <a:off x="1611256" y="2041036"/>
            <a:ext cx="2228767" cy="505138"/>
            <a:chOff x="0" y="0"/>
            <a:chExt cx="2228766" cy="505137"/>
          </a:xfrm>
        </p:grpSpPr>
        <p:sp>
          <p:nvSpPr>
            <p:cNvPr id="5" name="文本框 26">
              <a:extLst>
                <a:ext uri="{FF2B5EF4-FFF2-40B4-BE49-F238E27FC236}">
                  <a16:creationId xmlns:a16="http://schemas.microsoft.com/office/drawing/2014/main" id="{56390581-420B-AABB-FF6F-FFE8E12BE8C4}"/>
                </a:ext>
              </a:extLst>
            </p:cNvPr>
            <p:cNvSpPr txBox="1"/>
            <p:nvPr/>
          </p:nvSpPr>
          <p:spPr>
            <a:xfrm>
              <a:off x="0" y="12700"/>
              <a:ext cx="830059" cy="4924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rPr dirty="0"/>
                <a:t>0</a:t>
              </a:r>
              <a:r>
                <a:rPr lang="en-US" dirty="0"/>
                <a:t>3</a:t>
              </a:r>
              <a:endParaRPr dirty="0"/>
            </a:p>
          </p:txBody>
        </p:sp>
        <p:sp>
          <p:nvSpPr>
            <p:cNvPr id="6" name="文本框 27">
              <a:extLst>
                <a:ext uri="{FF2B5EF4-FFF2-40B4-BE49-F238E27FC236}">
                  <a16:creationId xmlns:a16="http://schemas.microsoft.com/office/drawing/2014/main" id="{5035B762-8FE9-D444-6A3E-169D904D3967}"/>
                </a:ext>
              </a:extLst>
            </p:cNvPr>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方法描述</a:t>
              </a:r>
            </a:p>
          </p:txBody>
        </p:sp>
      </p:grpSp>
    </p:spTree>
    <p:extLst>
      <p:ext uri="{BB962C8B-B14F-4D97-AF65-F5344CB8AC3E}">
        <p14:creationId xmlns:p14="http://schemas.microsoft.com/office/powerpoint/2010/main" val="181000293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C67B1C81-0444-D2B1-2C18-B0648C636E55}"/>
              </a:ext>
            </a:extLst>
          </p:cNvPr>
          <p:cNvSpPr>
            <a:spLocks noGrp="1"/>
          </p:cNvSpPr>
          <p:nvPr>
            <p:ph type="title"/>
          </p:nvPr>
        </p:nvSpPr>
        <p:spPr/>
        <p:txBody>
          <a:bodyPr>
            <a:normAutofit fontScale="90000"/>
          </a:bodyPr>
          <a:lstStyle/>
          <a:p>
            <a:r>
              <a:rPr lang="zh-CN" altLang="en-US" b="1" dirty="0"/>
              <a:t>简化的行车安全场模型</a:t>
            </a:r>
            <a:endParaRPr lang="zh-CN" altLang="en-US" dirty="0"/>
          </a:p>
        </p:txBody>
      </p:sp>
      <mc:AlternateContent xmlns:mc="http://schemas.openxmlformats.org/markup-compatibility/2006" xmlns:a14="http://schemas.microsoft.com/office/drawing/2010/main">
        <mc:Choice Requires="a14">
          <p:sp>
            <p:nvSpPr>
              <p:cNvPr id="8" name="文本占位符 7">
                <a:extLst>
                  <a:ext uri="{FF2B5EF4-FFF2-40B4-BE49-F238E27FC236}">
                    <a16:creationId xmlns:a16="http://schemas.microsoft.com/office/drawing/2014/main" id="{DAA7BA44-1B81-CC6D-9917-40ABAE67F74B}"/>
                  </a:ext>
                </a:extLst>
              </p:cNvPr>
              <p:cNvSpPr>
                <a:spLocks noGrp="1"/>
              </p:cNvSpPr>
              <p:nvPr>
                <p:ph type="body" idx="1"/>
              </p:nvPr>
            </p:nvSpPr>
            <p:spPr/>
            <p:txBody>
              <a:bodyPr>
                <a:noAutofit/>
              </a:bodyPr>
              <a:lstStyle/>
              <a:p>
                <a:pPr>
                  <a:lnSpc>
                    <a:spcPct val="100000"/>
                  </a:lnSpc>
                </a:pPr>
                <a:r>
                  <a:rPr lang="zh-CN" altLang="en-US" sz="1000" dirty="0"/>
                  <a:t>通过观察数据，由于数据字段比较稀疏，数据量比较少，无法使用既有中提出的既有的行车安全场模型。</a:t>
                </a:r>
              </a:p>
              <a:p>
                <a:pPr>
                  <a:lnSpc>
                    <a:spcPct val="100000"/>
                  </a:lnSpc>
                </a:pPr>
                <a:r>
                  <a:rPr lang="zh-CN" altLang="en-US" sz="1000" dirty="0"/>
                  <a:t>通过分析数据，现有的数据包括如下分类：</a:t>
                </a:r>
              </a:p>
              <a:p>
                <a:pPr lvl="1">
                  <a:lnSpc>
                    <a:spcPct val="100000"/>
                  </a:lnSpc>
                </a:pPr>
                <a:r>
                  <a:rPr lang="zh-CN" altLang="en-US" sz="1000" b="1" dirty="0"/>
                  <a:t>势能场相关数据</a:t>
                </a:r>
                <a:r>
                  <a:rPr lang="zh-CN" altLang="en-US" sz="1000" dirty="0"/>
                  <a:t>：主要有目标检测字段、部分静态地图字段和可行驶区域点集字段构成。</a:t>
                </a:r>
              </a:p>
              <a:p>
                <a:pPr lvl="1">
                  <a:lnSpc>
                    <a:spcPct val="100000"/>
                  </a:lnSpc>
                </a:pPr>
                <a:r>
                  <a:rPr lang="zh-CN" altLang="en-US" sz="1000" b="1" dirty="0"/>
                  <a:t>动能场相关数据</a:t>
                </a:r>
                <a:r>
                  <a:rPr lang="zh-CN" altLang="en-US" sz="1000" dirty="0"/>
                  <a:t>：要有目标检测字段、车道线、静态地图字段等。</a:t>
                </a:r>
              </a:p>
              <a:p>
                <a:pPr lvl="1">
                  <a:lnSpc>
                    <a:spcPct val="100000"/>
                  </a:lnSpc>
                </a:pPr>
                <a:r>
                  <a:rPr lang="zh-CN" altLang="en-US" sz="1000" b="1" dirty="0"/>
                  <a:t>行为场相关数据</a:t>
                </a:r>
                <a:r>
                  <a:rPr lang="zh-CN" altLang="en-US" sz="1000" dirty="0"/>
                  <a:t>：主要有自车运动、静态地图等字段。</a:t>
                </a:r>
                <a:endParaRPr lang="en-US" altLang="zh-CN" sz="1000" dirty="0"/>
              </a:p>
              <a:p>
                <a:pPr lvl="2" algn="just">
                  <a:lnSpc>
                    <a:spcPct val="100000"/>
                  </a:lnSpc>
                </a:pPr>
                <a14:m>
                  <m:oMath xmlns:m="http://schemas.openxmlformats.org/officeDocument/2006/math">
                    <m:sSub>
                      <m:sSubPr>
                        <m:ctrlPr>
                          <a:rPr lang="zh-CN" altLang="zh-CN" sz="1000" b="1"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𝑆</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𝐽</m:t>
                            </m:r>
                          </m:sub>
                        </m:sSub>
                      </m:sub>
                    </m:s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𝐽</m:t>
                            </m:r>
                          </m:sub>
                        </m:sSub>
                      </m:sub>
                    </m:s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𝑉</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𝐽</m:t>
                            </m:r>
                          </m:sub>
                        </m:sSub>
                      </m:sub>
                    </m:s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𝐷</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𝐽</m:t>
                            </m:r>
                          </m:sub>
                        </m:sSub>
                      </m:sub>
                    </m:sSub>
                  </m:oMath>
                </a14:m>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lvl="2" algn="just">
                  <a:lnSpc>
                    <a:spcPct val="100000"/>
                  </a:lnSpc>
                </a:pPr>
                <a14:m>
                  <m:oMath xmlns:m="http://schemas.openxmlformats.org/officeDocument/2006/math">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𝒎</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𝑚𝐽</m:t>
                                </m:r>
                              </m:sub>
                            </m:sSub>
                          </m:sub>
                        </m:sSub>
                      </m:e>
                    </m:nary>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𝒏</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𝑛𝑗</m:t>
                                </m:r>
                              </m:sub>
                            </m:sSub>
                          </m:sub>
                        </m:sSub>
                      </m:e>
                    </m:nary>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𝒑</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𝐷</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𝑝𝑗</m:t>
                                </m:r>
                              </m:sub>
                            </m:sSub>
                          </m:sub>
                        </m:sSub>
                      </m:e>
                    </m:nary>
                  </m:oMath>
                </a14:m>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lvl="2" algn="just">
                  <a:lnSpc>
                    <a:spcPct val="100000"/>
                  </a:lnSpc>
                </a:pPr>
                <a14:m>
                  <m:oMath xmlns:m="http://schemas.openxmlformats.org/officeDocument/2006/math">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𝒎</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𝒐𝒃𝒋𝒆𝒄𝒕</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𝑚𝐽</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𝑜</m:t>
                                </m:r>
                              </m:sub>
                            </m:sSub>
                          </m:e>
                        </m:nary>
                      </m:e>
                    </m:nary>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𝒏</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𝒍𝒂𝒏𝒅</m:t>
                            </m:r>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𝒍𝒂𝒏𝒆</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𝑛𝑗</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𝑙𝑙</m:t>
                                </m:r>
                              </m:sub>
                            </m:sSub>
                          </m:e>
                        </m:nary>
                      </m:e>
                    </m:nary>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𝒑</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𝑫𝒓𝒊𝒗𝒆𝒓</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𝐷</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𝑝𝑗</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𝑑</m:t>
                                </m:r>
                              </m:sub>
                            </m:sSub>
                          </m:e>
                        </m:nary>
                      </m:e>
                    </m:nary>
                  </m:oMath>
                </a14:m>
                <a:r>
                  <a:rPr lang="en-US" altLang="zh-CN" sz="1000" b="1"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lvl="2" algn="just">
                  <a:lnSpc>
                    <a:spcPct val="100000"/>
                  </a:lnSpc>
                </a:pPr>
                <a14:m>
                  <m:oMath xmlns:m="http://schemas.openxmlformats.org/officeDocument/2006/math">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𝒎</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𝒐𝒃𝒋𝒆𝒄𝒕</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𝒘𝒆𝒊𝒈𝒉𝒕</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𝑚𝐽</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𝑜</m:t>
                                    </m:r>
                                  </m:sub>
                                </m:sSub>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𝑶</m:t>
                                    </m:r>
                                  </m:e>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𝒐</m:t>
                                    </m:r>
                                  </m:sub>
                                </m:sSub>
                              </m:e>
                            </m:nary>
                          </m:e>
                        </m:nary>
                      </m:e>
                    </m:nary>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𝒏</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𝒍𝒂𝒏𝒅</m:t>
                            </m:r>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𝒍𝒂𝒏𝒆</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𝒘𝒆𝒊𝒈𝒉𝒕</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m:t>
                                    </m:r>
                                  </m:e>
                                  <m:sub>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𝑛𝑗</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𝑙𝑙</m:t>
                                    </m:r>
                                  </m:sub>
                                </m:sSub>
                              </m:e>
                            </m:nary>
                          </m:e>
                        </m:nary>
                      </m:e>
                    </m:nary>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𝒍𝒂𝒏𝒆</m:t>
                        </m:r>
                      </m:e>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𝒍𝒍</m:t>
                        </m:r>
                      </m:sub>
                    </m:s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𝒑</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𝑫𝒓𝒊𝒗𝒆𝒓</m:t>
                            </m:r>
                          </m:sub>
                          <m:sup/>
                          <m:e>
                            <m:nary>
                              <m:naryPr>
                                <m:chr m:val="∑"/>
                                <m:limLoc m:val="undOvr"/>
                                <m:supHide m:val="on"/>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𝒘𝒆𝒊𝒈𝒉𝒕</m:t>
                                </m:r>
                              </m:sub>
                              <m:sup/>
                              <m:e>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𝒘</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𝐷</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𝑝𝑗</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_</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𝑑</m:t>
                                    </m:r>
                                  </m:sub>
                                </m:sSub>
                                <m:sSub>
                                  <m:sSubPr>
                                    <m:ctrlPr>
                                      <a:rPr lang="zh-CN" altLang="zh-CN" sz="10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𝑫</m:t>
                                    </m:r>
                                  </m:e>
                                  <m:sub>
                                    <m:r>
                                      <a:rPr lang="en-US" altLang="zh-CN" sz="1000" b="1" i="1" kern="100">
                                        <a:effectLst/>
                                        <a:latin typeface="Cambria Math" panose="02040503050406030204" pitchFamily="18" charset="0"/>
                                        <a:ea typeface="等线" panose="02010600030101010101" pitchFamily="2" charset="-122"/>
                                        <a:cs typeface="Times New Roman" panose="02020603050405020304" pitchFamily="18" charset="0"/>
                                      </a:rPr>
                                      <m:t>𝒅</m:t>
                                    </m:r>
                                  </m:sub>
                                </m:sSub>
                              </m:e>
                            </m:nary>
                          </m:e>
                        </m:nary>
                      </m:e>
                    </m:nary>
                  </m:oMath>
                </a14:m>
                <a:r>
                  <a:rPr lang="en-US" altLang="zh-CN" sz="1000" b="1"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00" b="1"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1000" b="1" kern="100" dirty="0">
                    <a:effectLst/>
                    <a:latin typeface="等线" panose="02010600030101010101" pitchFamily="2" charset="-122"/>
                    <a:ea typeface="等线" panose="02010600030101010101" pitchFamily="2" charset="-122"/>
                    <a:cs typeface="Times New Roman" panose="02020603050405020304" pitchFamily="18" charset="0"/>
                  </a:rPr>
                  <a:t>4</a:t>
                </a:r>
                <a:r>
                  <a:rPr lang="zh-CN" altLang="zh-CN" sz="1000" b="1" kern="100" dirty="0">
                    <a:effectLst/>
                    <a:latin typeface="等线" panose="02010600030101010101" pitchFamily="2" charset="-122"/>
                    <a:ea typeface="宋体" panose="02010600030101010101" pitchFamily="2" charset="-122"/>
                    <a:cs typeface="Times New Roman" panose="02020603050405020304" pitchFamily="18" charset="0"/>
                  </a:rPr>
                  <a:t>）</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lvl="1">
                  <a:lnSpc>
                    <a:spcPct val="100000"/>
                  </a:lnSpc>
                </a:pPr>
                <a:r>
                  <a:rPr lang="zh-CN" altLang="zh-CN" sz="1000" dirty="0"/>
                  <a:t>式中，</a:t>
                </a: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𝑬</m:t>
                        </m:r>
                      </m:e>
                      <m:sub>
                        <m:r>
                          <a:rPr lang="en-US" altLang="zh-CN" sz="1000">
                            <a:latin typeface="Cambria Math" panose="02040503050406030204" pitchFamily="18" charset="0"/>
                          </a:rPr>
                          <m:t>𝑅</m:t>
                        </m:r>
                        <m:r>
                          <a:rPr lang="en-US" altLang="zh-CN" sz="1000">
                            <a:latin typeface="Cambria Math" panose="02040503050406030204" pitchFamily="18" charset="0"/>
                          </a:rPr>
                          <m:t>_</m:t>
                        </m:r>
                        <m:r>
                          <a:rPr lang="en-US" altLang="zh-CN" sz="1000">
                            <a:latin typeface="Cambria Math" panose="02040503050406030204" pitchFamily="18" charset="0"/>
                          </a:rPr>
                          <m:t>𝑚𝐽</m:t>
                        </m:r>
                        <m:r>
                          <a:rPr lang="en-US" altLang="zh-CN" sz="1000">
                            <a:latin typeface="Cambria Math" panose="02040503050406030204" pitchFamily="18" charset="0"/>
                          </a:rPr>
                          <m:t>_</m:t>
                        </m:r>
                        <m:r>
                          <a:rPr lang="en-US" altLang="zh-CN" sz="1000">
                            <a:latin typeface="Cambria Math" panose="02040503050406030204" pitchFamily="18" charset="0"/>
                          </a:rPr>
                          <m:t>𝑜</m:t>
                        </m:r>
                      </m:sub>
                    </m:sSub>
                  </m:oMath>
                </a14:m>
                <a:r>
                  <a:rPr lang="zh-CN" altLang="zh-CN" sz="1000" dirty="0"/>
                  <a:t>为目标识别字段围绕目相关的场合场强，包括运动物体、交通环境物体等；</a:t>
                </a: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𝑬</m:t>
                        </m:r>
                      </m:e>
                      <m:sub>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𝑅</m:t>
                            </m:r>
                          </m:e>
                          <m:sub>
                            <m:r>
                              <a:rPr lang="en-US" altLang="zh-CN" sz="1000">
                                <a:latin typeface="Cambria Math" panose="02040503050406030204" pitchFamily="18" charset="0"/>
                              </a:rPr>
                              <m:t>𝑛𝑗</m:t>
                            </m:r>
                          </m:sub>
                        </m:sSub>
                        <m:r>
                          <a:rPr lang="en-US" altLang="zh-CN" sz="1000">
                            <a:latin typeface="Cambria Math" panose="02040503050406030204" pitchFamily="18" charset="0"/>
                          </a:rPr>
                          <m:t>_</m:t>
                        </m:r>
                        <m:r>
                          <a:rPr lang="en-US" altLang="zh-CN" sz="1000">
                            <a:latin typeface="Cambria Math" panose="02040503050406030204" pitchFamily="18" charset="0"/>
                          </a:rPr>
                          <m:t>𝑙𝑙</m:t>
                        </m:r>
                      </m:sub>
                    </m:sSub>
                  </m:oMath>
                </a14:m>
                <a:r>
                  <a:rPr lang="zh-CN" altLang="zh-CN" sz="1000" dirty="0"/>
                  <a:t>为车辆道路线相关的势能场在</a:t>
                </a:r>
                <a14:m>
                  <m:oMath xmlns:m="http://schemas.openxmlformats.org/officeDocument/2006/math">
                    <m:r>
                      <a:rPr lang="en-US" altLang="zh-CN" sz="1000">
                        <a:latin typeface="Cambria Math" panose="02040503050406030204" pitchFamily="18" charset="0"/>
                      </a:rPr>
                      <m:t>𝑗</m:t>
                    </m:r>
                  </m:oMath>
                </a14:m>
                <a:r>
                  <a:rPr lang="zh-CN" altLang="zh-CN" sz="1000" dirty="0"/>
                  <a:t>处的场强矢量；</a:t>
                </a: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𝑬</m:t>
                        </m:r>
                      </m:e>
                      <m:sub>
                        <m:r>
                          <a:rPr lang="en-US" altLang="zh-CN" sz="1000">
                            <a:latin typeface="Cambria Math" panose="02040503050406030204" pitchFamily="18" charset="0"/>
                          </a:rPr>
                          <m:t>𝐷</m:t>
                        </m:r>
                        <m:r>
                          <a:rPr lang="en-US" altLang="zh-CN" sz="1000">
                            <a:latin typeface="Cambria Math" panose="02040503050406030204" pitchFamily="18" charset="0"/>
                          </a:rPr>
                          <m:t>_</m:t>
                        </m:r>
                        <m:r>
                          <a:rPr lang="en-US" altLang="zh-CN" sz="1000">
                            <a:latin typeface="Cambria Math" panose="02040503050406030204" pitchFamily="18" charset="0"/>
                          </a:rPr>
                          <m:t>𝑝𝑗</m:t>
                        </m:r>
                        <m:r>
                          <a:rPr lang="en-US" altLang="zh-CN" sz="1000">
                            <a:latin typeface="Cambria Math" panose="02040503050406030204" pitchFamily="18" charset="0"/>
                          </a:rPr>
                          <m:t>_</m:t>
                        </m:r>
                        <m:r>
                          <a:rPr lang="en-US" altLang="zh-CN" sz="1000">
                            <a:latin typeface="Cambria Math" panose="02040503050406030204" pitchFamily="18" charset="0"/>
                          </a:rPr>
                          <m:t>𝑑</m:t>
                        </m:r>
                      </m:sub>
                    </m:sSub>
                  </m:oMath>
                </a14:m>
                <a:r>
                  <a:rPr lang="zh-CN" altLang="zh-CN" sz="1000" dirty="0"/>
                  <a:t>为与驾驶员相关的在</a:t>
                </a:r>
                <a14:m>
                  <m:oMath xmlns:m="http://schemas.openxmlformats.org/officeDocument/2006/math">
                    <m:r>
                      <a:rPr lang="en-US" altLang="zh-CN" sz="1000">
                        <a:latin typeface="Cambria Math" panose="02040503050406030204" pitchFamily="18" charset="0"/>
                      </a:rPr>
                      <m:t>𝑗</m:t>
                    </m:r>
                  </m:oMath>
                </a14:m>
                <a:r>
                  <a:rPr lang="zh-CN" altLang="zh-CN" sz="1000" dirty="0"/>
                  <a:t>处的场强矢量。</a:t>
                </a:r>
              </a:p>
              <a:p>
                <a:pPr lvl="1">
                  <a:lnSpc>
                    <a:spcPct val="100000"/>
                  </a:lnSpc>
                </a:pP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𝒘</m:t>
                        </m:r>
                      </m:e>
                      <m:sub>
                        <m:r>
                          <a:rPr lang="en-US" altLang="zh-CN" sz="1000">
                            <a:latin typeface="Cambria Math" panose="02040503050406030204" pitchFamily="18" charset="0"/>
                          </a:rPr>
                          <m:t>𝑅</m:t>
                        </m:r>
                        <m:r>
                          <a:rPr lang="en-US" altLang="zh-CN" sz="1000">
                            <a:latin typeface="Cambria Math" panose="02040503050406030204" pitchFamily="18" charset="0"/>
                          </a:rPr>
                          <m:t>_</m:t>
                        </m:r>
                        <m:r>
                          <a:rPr lang="en-US" altLang="zh-CN" sz="1000">
                            <a:latin typeface="Cambria Math" panose="02040503050406030204" pitchFamily="18" charset="0"/>
                          </a:rPr>
                          <m:t>𝑚𝐽</m:t>
                        </m:r>
                        <m:r>
                          <a:rPr lang="en-US" altLang="zh-CN" sz="1000">
                            <a:latin typeface="Cambria Math" panose="02040503050406030204" pitchFamily="18" charset="0"/>
                          </a:rPr>
                          <m:t>_</m:t>
                        </m:r>
                        <m:r>
                          <a:rPr lang="en-US" altLang="zh-CN" sz="1000">
                            <a:latin typeface="Cambria Math" panose="02040503050406030204" pitchFamily="18" charset="0"/>
                          </a:rPr>
                          <m:t>𝑜</m:t>
                        </m:r>
                      </m:sub>
                    </m:sSub>
                  </m:oMath>
                </a14:m>
                <a:r>
                  <a:rPr lang="zh-CN" altLang="zh-CN" sz="1000" dirty="0"/>
                  <a:t>、</a:t>
                </a: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𝒘</m:t>
                        </m:r>
                      </m:e>
                      <m:sub>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𝑅</m:t>
                            </m:r>
                          </m:e>
                          <m:sub>
                            <m:r>
                              <a:rPr lang="en-US" altLang="zh-CN" sz="1000">
                                <a:latin typeface="Cambria Math" panose="02040503050406030204" pitchFamily="18" charset="0"/>
                              </a:rPr>
                              <m:t>𝑛𝑗</m:t>
                            </m:r>
                          </m:sub>
                        </m:sSub>
                        <m:r>
                          <a:rPr lang="en-US" altLang="zh-CN" sz="1000">
                            <a:latin typeface="Cambria Math" panose="02040503050406030204" pitchFamily="18" charset="0"/>
                          </a:rPr>
                          <m:t>_</m:t>
                        </m:r>
                        <m:r>
                          <a:rPr lang="en-US" altLang="zh-CN" sz="1000">
                            <a:latin typeface="Cambria Math" panose="02040503050406030204" pitchFamily="18" charset="0"/>
                          </a:rPr>
                          <m:t>𝑙𝑙</m:t>
                        </m:r>
                      </m:sub>
                    </m:sSub>
                  </m:oMath>
                </a14:m>
                <a:r>
                  <a:rPr lang="zh-CN" altLang="zh-CN" sz="1000" dirty="0"/>
                  <a:t>、</a:t>
                </a:r>
                <a14:m>
                  <m:oMath xmlns:m="http://schemas.openxmlformats.org/officeDocument/2006/math">
                    <m:sSub>
                      <m:sSubPr>
                        <m:ctrlPr>
                          <a:rPr lang="zh-CN" altLang="zh-CN" sz="1000" i="1">
                            <a:latin typeface="Cambria Math" panose="02040503050406030204" pitchFamily="18" charset="0"/>
                          </a:rPr>
                        </m:ctrlPr>
                      </m:sSubPr>
                      <m:e>
                        <m:r>
                          <a:rPr lang="en-US" altLang="zh-CN" sz="1000">
                            <a:latin typeface="Cambria Math" panose="02040503050406030204" pitchFamily="18" charset="0"/>
                          </a:rPr>
                          <m:t>𝒘</m:t>
                        </m:r>
                      </m:e>
                      <m:sub>
                        <m:r>
                          <a:rPr lang="en-US" altLang="zh-CN" sz="1000">
                            <a:latin typeface="Cambria Math" panose="02040503050406030204" pitchFamily="18" charset="0"/>
                          </a:rPr>
                          <m:t>𝐷</m:t>
                        </m:r>
                        <m:r>
                          <a:rPr lang="en-US" altLang="zh-CN" sz="1000">
                            <a:latin typeface="Cambria Math" panose="02040503050406030204" pitchFamily="18" charset="0"/>
                          </a:rPr>
                          <m:t>_</m:t>
                        </m:r>
                        <m:r>
                          <a:rPr lang="en-US" altLang="zh-CN" sz="1000">
                            <a:latin typeface="Cambria Math" panose="02040503050406030204" pitchFamily="18" charset="0"/>
                          </a:rPr>
                          <m:t>𝑝𝑗</m:t>
                        </m:r>
                        <m:r>
                          <a:rPr lang="en-US" altLang="zh-CN" sz="1000">
                            <a:latin typeface="Cambria Math" panose="02040503050406030204" pitchFamily="18" charset="0"/>
                          </a:rPr>
                          <m:t>_</m:t>
                        </m:r>
                        <m:r>
                          <a:rPr lang="en-US" altLang="zh-CN" sz="1000">
                            <a:latin typeface="Cambria Math" panose="02040503050406030204" pitchFamily="18" charset="0"/>
                          </a:rPr>
                          <m:t>𝑑</m:t>
                        </m:r>
                      </m:sub>
                    </m:sSub>
                  </m:oMath>
                </a14:m>
                <a:r>
                  <a:rPr lang="zh-CN" altLang="zh-CN" sz="1000" dirty="0"/>
                  <a:t>分别为面对不同的风险目标根据不同的情况进行打分并加权。</a:t>
                </a:r>
                <a:endParaRPr lang="zh-CN" altLang="en-US" sz="1000" dirty="0"/>
              </a:p>
            </p:txBody>
          </p:sp>
        </mc:Choice>
        <mc:Fallback xmlns="">
          <p:sp>
            <p:nvSpPr>
              <p:cNvPr id="8" name="文本占位符 7">
                <a:extLst>
                  <a:ext uri="{FF2B5EF4-FFF2-40B4-BE49-F238E27FC236}">
                    <a16:creationId xmlns:a16="http://schemas.microsoft.com/office/drawing/2014/main" id="{DAA7BA44-1B81-CC6D-9917-40ABAE67F74B}"/>
                  </a:ext>
                </a:extLst>
              </p:cNvPr>
              <p:cNvSpPr>
                <a:spLocks noGrp="1" noRot="1" noChangeAspect="1" noMove="1" noResize="1" noEditPoints="1" noAdjustHandles="1" noChangeArrowheads="1" noChangeShapeType="1" noTextEdit="1"/>
              </p:cNvSpPr>
              <p:nvPr>
                <p:ph type="body" idx="1"/>
              </p:nvPr>
            </p:nvSpPr>
            <p:spPr>
              <a:blipFill>
                <a:blip r:embed="rId2"/>
                <a:stretch>
                  <a:fillRect l="-299"/>
                </a:stretch>
              </a:blipFill>
            </p:spPr>
            <p:txBody>
              <a:bodyPr/>
              <a:lstStyle/>
              <a:p>
                <a:r>
                  <a:rPr lang="zh-CN" altLang="en-US">
                    <a:noFill/>
                  </a:rPr>
                  <a:t> </a:t>
                </a:r>
              </a:p>
            </p:txBody>
          </p:sp>
        </mc:Fallback>
      </mc:AlternateContent>
      <p:sp>
        <p:nvSpPr>
          <p:cNvPr id="9" name="灯片编号占位符 8">
            <a:extLst>
              <a:ext uri="{FF2B5EF4-FFF2-40B4-BE49-F238E27FC236}">
                <a16:creationId xmlns:a16="http://schemas.microsoft.com/office/drawing/2014/main" id="{F0BF1372-48CA-9B68-5BC6-FB704CF93309}"/>
              </a:ext>
            </a:extLst>
          </p:cNvPr>
          <p:cNvSpPr>
            <a:spLocks noGrp="1"/>
          </p:cNvSpPr>
          <p:nvPr>
            <p:ph type="sldNum" sz="quarter" idx="2"/>
          </p:nvPr>
        </p:nvSpPr>
        <p:spPr/>
        <p:txBody>
          <a:bodyPr>
            <a:normAutofit fontScale="92500"/>
          </a:bodyPr>
          <a:lstStyle/>
          <a:p>
            <a:fld id="{86CB4B4D-7CA3-9044-876B-883B54F8677D}" type="slidenum">
              <a:rPr lang="en-US" altLang="zh-CN" smtClean="0"/>
              <a:t>12</a:t>
            </a:fld>
            <a:endParaRPr lang="zh-CN" altLang="en-US"/>
          </a:p>
        </p:txBody>
      </p:sp>
    </p:spTree>
    <p:extLst>
      <p:ext uri="{BB962C8B-B14F-4D97-AF65-F5344CB8AC3E}">
        <p14:creationId xmlns:p14="http://schemas.microsoft.com/office/powerpoint/2010/main" val="148335639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87D04C-7FB2-37FE-3A08-A2664141B849}"/>
              </a:ext>
            </a:extLst>
          </p:cNvPr>
          <p:cNvSpPr>
            <a:spLocks noGrp="1"/>
          </p:cNvSpPr>
          <p:nvPr>
            <p:ph type="title"/>
          </p:nvPr>
        </p:nvSpPr>
        <p:spPr/>
        <p:txBody>
          <a:bodyPr>
            <a:normAutofit fontScale="90000"/>
          </a:bodyPr>
          <a:lstStyle/>
          <a:p>
            <a:r>
              <a:rPr lang="zh-CN" altLang="en-US" dirty="0"/>
              <a:t>车道场景复杂度分析</a:t>
            </a:r>
          </a:p>
        </p:txBody>
      </p:sp>
      <mc:AlternateContent xmlns:mc="http://schemas.openxmlformats.org/markup-compatibility/2006" xmlns:a14="http://schemas.microsoft.com/office/drawing/2010/main">
        <mc:Choice Requires="a14">
          <p:sp>
            <p:nvSpPr>
              <p:cNvPr id="3" name="文本占位符 2">
                <a:extLst>
                  <a:ext uri="{FF2B5EF4-FFF2-40B4-BE49-F238E27FC236}">
                    <a16:creationId xmlns:a16="http://schemas.microsoft.com/office/drawing/2014/main" id="{1010C3D6-E722-FB0A-F2C2-497B794EC909}"/>
                  </a:ext>
                </a:extLst>
              </p:cNvPr>
              <p:cNvSpPr>
                <a:spLocks noGrp="1"/>
              </p:cNvSpPr>
              <p:nvPr>
                <p:ph type="body" sz="half" idx="1"/>
              </p:nvPr>
            </p:nvSpPr>
            <p:spPr/>
            <p:txBody>
              <a:bodyPr>
                <a:noAutofit/>
              </a:bodyPr>
              <a:lstStyle/>
              <a:p>
                <a:pPr indent="266700" algn="just">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动态场景复杂度与场景中的动态因素有关。将动态因素对测试车辆的影响作用视为环境复杂度的场效应机制，测试车辆与场景参与者之间的相对速度与距离作为衡量场强度的指标，对环境复杂度的场分布进行数学描述，将动态因素进行抽象概括。</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根据测试车辆属性与交通参与者属性初步形成具有场效应的复杂度引力模型结构体系，其模型的基本形式为</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𝐷</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𝑐</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𝐾</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1</m:t>
                        </m:r>
                      </m:sub>
                    </m:sSub>
                  </m:oMath>
                </a14:m>
                <a:r>
                  <a:rPr lang="en-US" altLang="zh-CN" sz="900" kern="100" dirty="0">
                    <a:effectLst/>
                    <a:latin typeface="等线" panose="02010600030101010101" pitchFamily="2" charset="-122"/>
                    <a:ea typeface="等线" panose="02010600030101010101" pitchFamily="2" charset="-122"/>
                    <a:cs typeface="Times New Roman" panose="02020603050405020304" pitchFamily="18" charset="0"/>
                  </a:rPr>
                  <a:t>    (7)</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𝐷</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为动态场景复杂度；</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𝐾</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1</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为测试车辆的属性值；</a:t>
                </a:r>
                <a14:m>
                  <m:oMath xmlns:m="http://schemas.openxmlformats.org/officeDocument/2006/math">
                    <m: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t> </m:t>
                    </m:r>
                    <m:r>
                      <a:rPr lang="en-US" altLang="zh-CN" sz="900" i="1" kern="100">
                        <a:effectLst/>
                        <a:latin typeface="Cambria Math" panose="02040503050406030204" pitchFamily="18" charset="0"/>
                        <a:ea typeface="Cambria Math" panose="02040503050406030204" pitchFamily="18" charset="0"/>
                        <a:cs typeface="Times New Roman" panose="02020603050405020304" pitchFamily="18" charset="0"/>
                      </a:rPr>
                      <m:t>𝑐</m:t>
                    </m:r>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为常数。</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测试车辆的属性值的计算公式</a:t>
                </a:r>
                <a:r>
                  <a:rPr lang="zh-CN" altLang="zh-CN" sz="900" kern="100" dirty="0">
                    <a:latin typeface="等线" panose="02010600030101010101" pitchFamily="2" charset="-122"/>
                    <a:ea typeface="宋体" panose="02010600030101010101" pitchFamily="2" charset="-122"/>
                    <a:cs typeface="Times New Roman" panose="02020603050405020304" pitchFamily="18" charset="0"/>
                  </a:rPr>
                  <a:t>为</a:t>
                </a:r>
                <a14:m>
                  <m:oMath xmlns:m="http://schemas.openxmlformats.org/officeDocument/2006/math">
                    <m:sSub>
                      <m:sSub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900" kern="100">
                            <a:latin typeface="Cambria Math" panose="02040503050406030204" pitchFamily="18" charset="0"/>
                            <a:ea typeface="宋体" panose="02010600030101010101" pitchFamily="2" charset="-122"/>
                            <a:cs typeface="Times New Roman" panose="02020603050405020304" pitchFamily="18" charset="0"/>
                          </a:rPr>
                          <m:t>𝐾</m:t>
                        </m:r>
                      </m:e>
                      <m: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m:t>
                    </m:r>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𝑎</m:t>
                    </m:r>
                    <m:f>
                      <m:f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fPr>
                      <m:num>
                        <m:sSub>
                          <m:sSub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𝑣</m:t>
                            </m:r>
                          </m:e>
                          <m: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1</m:t>
                            </m:r>
                          </m:sub>
                        </m:sSub>
                      </m:num>
                      <m:den>
                        <m:sSub>
                          <m:sSub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𝑑</m:t>
                            </m:r>
                          </m:e>
                          <m: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1</m:t>
                            </m:r>
                          </m:sub>
                        </m:sSub>
                      </m:den>
                    </m:f>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𝑐𝑜𝑠</m:t>
                    </m:r>
                    <m:r>
                      <a:rPr lang="en-US" altLang="zh-CN" sz="900" kern="100">
                        <a:latin typeface="Cambria Math" panose="02040503050406030204" pitchFamily="18" charset="0"/>
                        <a:ea typeface="宋体" panose="02010600030101010101" pitchFamily="2" charset="-122"/>
                        <a:cs typeface="Times New Roman" panose="02020603050405020304" pitchFamily="18" charset="0"/>
                      </a:rPr>
                      <m:t>𝜃</m:t>
                    </m:r>
                  </m:oMath>
                </a14:m>
                <a:r>
                  <a:rPr lang="en-US" altLang="zh-CN" sz="900" kern="100" dirty="0">
                    <a:latin typeface="等线" panose="02010600030101010101" pitchFamily="2" charset="-122"/>
                    <a:ea typeface="宋体" panose="02010600030101010101" pitchFamily="2" charset="-122"/>
                    <a:cs typeface="Times New Roman" panose="02020603050405020304" pitchFamily="18" charset="0"/>
                  </a:rPr>
                  <a:t>   (8)</a:t>
                </a:r>
                <a:endParaRPr lang="zh-CN" altLang="zh-CN" sz="900" kern="100" dirty="0">
                  <a:latin typeface="等线" panose="02010600030101010101" pitchFamily="2" charset="-122"/>
                  <a:ea typeface="宋体" panose="02010600030101010101" pitchFamily="2" charset="-122"/>
                  <a:cs typeface="Times New Roman" panose="02020603050405020304" pitchFamily="18" charset="0"/>
                </a:endParaRPr>
              </a:p>
              <a:p>
                <a:pPr indent="266700" algn="just">
                  <a:lnSpc>
                    <a:spcPct val="150000"/>
                  </a:lnSpc>
                </a:pPr>
                <a:r>
                  <a:rPr lang="zh-CN" altLang="zh-CN" sz="900" kern="100" dirty="0">
                    <a:latin typeface="等线" panose="02010600030101010101" pitchFamily="2" charset="-122"/>
                    <a:ea typeface="宋体" panose="02010600030101010101" pitchFamily="2" charset="-122"/>
                    <a:cs typeface="Times New Roman" panose="02020603050405020304" pitchFamily="18" charset="0"/>
                  </a:rPr>
                  <a:t>式中：</a:t>
                </a:r>
                <a14:m>
                  <m:oMath xmlns:m="http://schemas.openxmlformats.org/officeDocument/2006/math">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𝑎</m:t>
                    </m:r>
                  </m:oMath>
                </a14:m>
                <a:r>
                  <a:rPr lang="zh-CN" altLang="zh-CN" sz="900" kern="100" dirty="0">
                    <a:latin typeface="等线" panose="02010600030101010101" pitchFamily="2" charset="-122"/>
                    <a:ea typeface="宋体" panose="02010600030101010101" pitchFamily="2" charset="-122"/>
                    <a:cs typeface="Times New Roman" panose="02020603050405020304" pitchFamily="18" charset="0"/>
                  </a:rPr>
                  <a:t>为常系数，为调整模型规范的一个常数；</a:t>
                </a:r>
                <a14:m>
                  <m:oMath xmlns:m="http://schemas.openxmlformats.org/officeDocument/2006/math">
                    <m:sSub>
                      <m:sSub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𝑣</m:t>
                        </m:r>
                      </m:e>
                      <m: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1</m:t>
                        </m:r>
                      </m:sub>
                    </m:sSub>
                  </m:oMath>
                </a14:m>
                <a:r>
                  <a:rPr lang="zh-CN" altLang="zh-CN" sz="900" kern="100" dirty="0">
                    <a:latin typeface="等线" panose="02010600030101010101" pitchFamily="2" charset="-122"/>
                    <a:ea typeface="宋体" panose="02010600030101010101" pitchFamily="2" charset="-122"/>
                    <a:cs typeface="Times New Roman" panose="02020603050405020304" pitchFamily="18" charset="0"/>
                  </a:rPr>
                  <a:t>为测试车辆的行车速度；</a:t>
                </a:r>
                <a14:m>
                  <m:oMath xmlns:m="http://schemas.openxmlformats.org/officeDocument/2006/math">
                    <m:sSub>
                      <m:sSubPr>
                        <m:ctrlPr>
                          <a:rPr lang="zh-CN" altLang="zh-CN" sz="900"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sz="900" kern="100">
                            <a:latin typeface="Cambria Math" panose="02040503050406030204" pitchFamily="18" charset="0"/>
                            <a:ea typeface="宋体" panose="02010600030101010101" pitchFamily="2" charset="-122"/>
                            <a:cs typeface="Times New Roman" panose="02020603050405020304" pitchFamily="18" charset="0"/>
                          </a:rPr>
                          <m:t>𝑑</m:t>
                        </m:r>
                      </m:e>
                      <m:sub>
                        <m:r>
                          <a:rPr lang="en-US" altLang="zh-CN" sz="900" kern="100">
                            <a:latin typeface="Cambria Math" panose="02040503050406030204" pitchFamily="18" charset="0"/>
                            <a:ea typeface="宋体" panose="02010600030101010101" pitchFamily="2" charset="-122"/>
                            <a:cs typeface="Times New Roman" panose="02020603050405020304" pitchFamily="18" charset="0"/>
                          </a:rPr>
                          <m:t>1</m:t>
                        </m:r>
                      </m:sub>
                    </m:sSub>
                  </m:oMath>
                </a14:m>
                <a:r>
                  <a:rPr lang="zh-CN" altLang="zh-CN" sz="900" kern="100" dirty="0">
                    <a:latin typeface="等线" panose="02010600030101010101" pitchFamily="2" charset="-122"/>
                    <a:ea typeface="宋体" panose="02010600030101010101" pitchFamily="2" charset="-122"/>
                    <a:cs typeface="Times New Roman" panose="02020603050405020304" pitchFamily="18" charset="0"/>
                  </a:rPr>
                  <a:t>为测试车辆与交通参与者的距离；</a:t>
                </a:r>
                <a14:m>
                  <m:oMath xmlns:m="http://schemas.openxmlformats.org/officeDocument/2006/math">
                    <m:r>
                      <a:rPr lang="en-US" altLang="zh-CN" sz="900" kern="100">
                        <a:latin typeface="Cambria Math" panose="02040503050406030204" pitchFamily="18" charset="0"/>
                        <a:ea typeface="宋体" panose="02010600030101010101" pitchFamily="2" charset="-122"/>
                        <a:cs typeface="Times New Roman" panose="02020603050405020304" pitchFamily="18" charset="0"/>
                      </a:rPr>
                      <m:t>𝜃</m:t>
                    </m:r>
                  </m:oMath>
                </a14:m>
                <a:r>
                  <a:rPr lang="zh-CN" altLang="zh-CN" sz="900" kern="100" dirty="0">
                    <a:latin typeface="等线" panose="02010600030101010101" pitchFamily="2" charset="-122"/>
                    <a:ea typeface="宋体" panose="02010600030101010101" pitchFamily="2" charset="-122"/>
                    <a:cs typeface="Times New Roman" panose="02020603050405020304" pitchFamily="18" charset="0"/>
                  </a:rPr>
                  <a:t>为测试车辆与其他交通参与者之间的夹角。</a:t>
                </a:r>
              </a:p>
              <a:p>
                <a:pPr indent="266700" algn="just">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根据静态场景复杂度和动态场景复杂度计算得到道路测试场景的复杂度，即</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𝑆</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𝐷</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 </m:t>
                    </m:r>
                  </m:oMath>
                </a14:m>
                <a:r>
                  <a:rPr lang="en-US" altLang="zh-CN" sz="9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900" kern="100" dirty="0">
                    <a:effectLst/>
                    <a:latin typeface="等线" panose="02010600030101010101" pitchFamily="2" charset="-122"/>
                    <a:ea typeface="等线" panose="02010600030101010101" pitchFamily="2" charset="-122"/>
                    <a:cs typeface="Times New Roman" panose="02020603050405020304" pitchFamily="18" charset="0"/>
                  </a:rPr>
                  <a:t>9</a:t>
                </a: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p:txBody>
          </p:sp>
        </mc:Choice>
        <mc:Fallback xmlns="">
          <p:sp>
            <p:nvSpPr>
              <p:cNvPr id="3" name="文本占位符 2">
                <a:extLst>
                  <a:ext uri="{FF2B5EF4-FFF2-40B4-BE49-F238E27FC236}">
                    <a16:creationId xmlns:a16="http://schemas.microsoft.com/office/drawing/2014/main" id="{1010C3D6-E722-FB0A-F2C2-497B794EC909}"/>
                  </a:ext>
                </a:extLst>
              </p:cNvPr>
              <p:cNvSpPr>
                <a:spLocks noGrp="1" noRot="1" noChangeAspect="1" noMove="1" noResize="1" noEditPoints="1" noAdjustHandles="1" noChangeArrowheads="1" noChangeShapeType="1" noTextEdit="1"/>
              </p:cNvSpPr>
              <p:nvPr>
                <p:ph type="body" sz="half" idx="1"/>
              </p:nvPr>
            </p:nvSpPr>
            <p:spPr>
              <a:blipFill>
                <a:blip r:embed="rId2"/>
                <a:stretch>
                  <a:fillRect r="-400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7" name="文本占位符 6">
                <a:extLst>
                  <a:ext uri="{FF2B5EF4-FFF2-40B4-BE49-F238E27FC236}">
                    <a16:creationId xmlns:a16="http://schemas.microsoft.com/office/drawing/2014/main" id="{518EE0F5-DEE3-E07B-1398-37F998154369}"/>
                  </a:ext>
                </a:extLst>
              </p:cNvPr>
              <p:cNvSpPr>
                <a:spLocks noGrp="1"/>
              </p:cNvSpPr>
              <p:nvPr>
                <p:ph type="body" sz="half" idx="10"/>
              </p:nvPr>
            </p:nvSpPr>
            <p:spPr/>
            <p:txBody>
              <a:bodyPr>
                <a:noAutofit/>
              </a:bodyPr>
              <a:lstStyle/>
              <a:p>
                <a:pPr indent="266700">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本报告中将场景复杂度分为</a:t>
                </a:r>
                <a:r>
                  <a:rPr lang="zh-CN" altLang="zh-CN" sz="900" b="1" kern="10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静态场景复杂度</a:t>
                </a: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和</a:t>
                </a:r>
                <a:r>
                  <a:rPr lang="zh-CN" altLang="zh-CN" sz="900" b="1" kern="10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动态场景复杂度</a:t>
                </a: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。其中静态场景复杂度引入信息熵理论，计算离散信息源的信息量总和，考虑静态场景要素的类型和权重；动态场景复杂度引入加速引力模型，考虑场景参与者和测试车辆之间的距离、速度等的相互影响因素。</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静态场景复杂度引入信息熵理论确定静态场景要素的信息熵，考虑静态场景要素的类型和权重。静态复杂度系数（信息熵）计算公式为</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𝜃</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=1</m:t>
                        </m:r>
                      </m:sub>
                      <m:sup>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h</m:t>
                        </m:r>
                      </m:sup>
                      <m:e>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𝑙𝑜𝑔</m:t>
                        </m:r>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e>
                    </m:nary>
                  </m:oMath>
                </a14:m>
                <a:r>
                  <a:rPr lang="en-US" altLang="zh-CN" sz="900" kern="100" dirty="0">
                    <a:effectLst/>
                    <a:latin typeface="等线" panose="02010600030101010101" pitchFamily="2" charset="-122"/>
                    <a:ea typeface="等线" panose="02010600030101010101" pitchFamily="2" charset="-122"/>
                    <a:cs typeface="Times New Roman" panose="02020603050405020304" pitchFamily="18" charset="0"/>
                  </a:rPr>
                  <a:t>     (5)</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式中：</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𝜃</m:t>
                    </m:r>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为静态场景复杂度系数；</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h</m:t>
                    </m:r>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为静态场景复杂度中各个场景组成要素所对应分组标签的类型数；</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为根据静态场景复杂度构建的图形结构中相同类型节点数与节点总数的比值。</a:t>
                </a:r>
                <a:endParaRPr lang="zh-CN" altLang="zh-CN" sz="9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nSpc>
                    <a:spcPct val="150000"/>
                  </a:lnSpc>
                </a:pPr>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不同静态环境要素权重根据专家打分确定：</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𝑠</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𝜃</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=0</m:t>
                        </m:r>
                      </m:sub>
                      <m:sup>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𝑁</m:t>
                        </m:r>
                      </m:sup>
                      <m:e>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𝛽</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nary>
                          <m:naryPr>
                            <m:chr m:val="∑"/>
                            <m:limLoc m:val="undOvr"/>
                            <m:subHide m:val="on"/>
                            <m:supHide m:val="on"/>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sup/>
                          <m:e>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e>
                        </m:nary>
                      </m:e>
                    </m:nary>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m:t>
                    </m:r>
                  </m:oMath>
                </a14:m>
                <a:r>
                  <a:rPr lang="en-US" altLang="zh-CN" sz="900" kern="100" dirty="0">
                    <a:effectLst/>
                    <a:latin typeface="等线" panose="02010600030101010101" pitchFamily="2" charset="-122"/>
                    <a:ea typeface="等线" panose="02010600030101010101" pitchFamily="2" charset="-122"/>
                    <a:cs typeface="Times New Roman" panose="02020603050405020304" pitchFamily="18" charset="0"/>
                  </a:rPr>
                  <a:t>      (6)</a:t>
                </a:r>
              </a:p>
              <a:p>
                <a:pPr indent="266700">
                  <a:lnSpc>
                    <a:spcPct val="150000"/>
                  </a:lnSpc>
                </a:pPr>
                <a14:m>
                  <m:oMath xmlns:m="http://schemas.openxmlformats.org/officeDocument/2006/math">
                    <m:sSub>
                      <m:sSubPr>
                        <m:ctrlPr>
                          <a:rPr lang="zh-CN" altLang="zh-CN" sz="9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𝐶</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𝑠</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为静态场景复杂度；</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𝛽</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为静态场景组成要素中第</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𝑛</m:t>
                    </m:r>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个分组所对应的权重；</a:t>
                </a:r>
                <a14:m>
                  <m:oMath xmlns:m="http://schemas.openxmlformats.org/officeDocument/2006/math">
                    <m:sSub>
                      <m:sSubPr>
                        <m:ctrlPr>
                          <a:rPr lang="zh-CN" altLang="zh-CN" sz="9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𝑖</m:t>
                        </m:r>
                      </m:sub>
                    </m:sSub>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为静态场景组成要素中第</a:t>
                </a:r>
                <a14:m>
                  <m:oMath xmlns:m="http://schemas.openxmlformats.org/officeDocument/2006/math">
                    <m:r>
                      <a:rPr lang="en-US" altLang="zh-CN" sz="900" i="1" kern="100">
                        <a:effectLst/>
                        <a:latin typeface="Cambria Math" panose="02040503050406030204" pitchFamily="18" charset="0"/>
                        <a:ea typeface="等线" panose="02010600030101010101" pitchFamily="2" charset="-122"/>
                        <a:cs typeface="Times New Roman" panose="02020603050405020304" pitchFamily="18" charset="0"/>
                      </a:rPr>
                      <m:t>𝑛</m:t>
                    </m:r>
                  </m:oMath>
                </a14:m>
                <a:r>
                  <a:rPr lang="zh-CN" altLang="zh-CN" sz="900" kern="100" dirty="0">
                    <a:effectLst/>
                    <a:latin typeface="等线" panose="02010600030101010101" pitchFamily="2" charset="-122"/>
                    <a:ea typeface="宋体" panose="02010600030101010101" pitchFamily="2" charset="-122"/>
                    <a:cs typeface="Times New Roman" panose="02020603050405020304" pitchFamily="18" charset="0"/>
                  </a:rPr>
                  <a:t>个分组内各个场景组成要素所对应的预设分值之和。</a:t>
                </a:r>
                <a:endParaRPr lang="zh-CN" altLang="en-US" sz="900" dirty="0"/>
              </a:p>
            </p:txBody>
          </p:sp>
        </mc:Choice>
        <mc:Fallback>
          <p:sp>
            <p:nvSpPr>
              <p:cNvPr id="7" name="文本占位符 6">
                <a:extLst>
                  <a:ext uri="{FF2B5EF4-FFF2-40B4-BE49-F238E27FC236}">
                    <a16:creationId xmlns:a16="http://schemas.microsoft.com/office/drawing/2014/main" id="{518EE0F5-DEE3-E07B-1398-37F998154369}"/>
                  </a:ext>
                </a:extLst>
              </p:cNvPr>
              <p:cNvSpPr>
                <a:spLocks noGrp="1" noRot="1" noChangeAspect="1" noMove="1" noResize="1" noEditPoints="1" noAdjustHandles="1" noChangeArrowheads="1" noChangeShapeType="1" noTextEdit="1"/>
              </p:cNvSpPr>
              <p:nvPr>
                <p:ph type="body" sz="half" idx="10"/>
              </p:nvPr>
            </p:nvSpPr>
            <p:spPr>
              <a:blipFill>
                <a:blip r:embed="rId3"/>
                <a:stretch>
                  <a:fillRect r="-615"/>
                </a:stretch>
              </a:blipFill>
            </p:spPr>
            <p:txBody>
              <a:bodyPr/>
              <a:lstStyle/>
              <a:p>
                <a:r>
                  <a:rPr lang="zh-CN" altLang="en-US">
                    <a:noFill/>
                  </a:rPr>
                  <a:t> </a:t>
                </a:r>
              </a:p>
            </p:txBody>
          </p:sp>
        </mc:Fallback>
      </mc:AlternateContent>
      <p:sp>
        <p:nvSpPr>
          <p:cNvPr id="8" name="灯片编号占位符 7">
            <a:extLst>
              <a:ext uri="{FF2B5EF4-FFF2-40B4-BE49-F238E27FC236}">
                <a16:creationId xmlns:a16="http://schemas.microsoft.com/office/drawing/2014/main" id="{83FE1AA0-2CFF-9082-48E6-32C689EAE5E8}"/>
              </a:ext>
            </a:extLst>
          </p:cNvPr>
          <p:cNvSpPr>
            <a:spLocks noGrp="1"/>
          </p:cNvSpPr>
          <p:nvPr>
            <p:ph type="sldNum" sz="quarter" idx="2"/>
          </p:nvPr>
        </p:nvSpPr>
        <p:spPr/>
        <p:txBody>
          <a:bodyPr>
            <a:normAutofit fontScale="92500"/>
          </a:bodyPr>
          <a:lstStyle/>
          <a:p>
            <a:fld id="{86CB4B4D-7CA3-9044-876B-883B54F8677D}" type="slidenum">
              <a:rPr lang="en-US" altLang="zh-CN" smtClean="0"/>
              <a:t>13</a:t>
            </a:fld>
            <a:endParaRPr lang="zh-CN" altLang="en-US"/>
          </a:p>
        </p:txBody>
      </p:sp>
    </p:spTree>
    <p:extLst>
      <p:ext uri="{BB962C8B-B14F-4D97-AF65-F5344CB8AC3E}">
        <p14:creationId xmlns:p14="http://schemas.microsoft.com/office/powerpoint/2010/main" val="221963993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B9661D63-33ED-49A6-25D3-ED466A1DFFED}"/>
              </a:ext>
            </a:extLst>
          </p:cNvPr>
          <p:cNvSpPr>
            <a:spLocks noGrp="1"/>
          </p:cNvSpPr>
          <p:nvPr>
            <p:ph type="title"/>
          </p:nvPr>
        </p:nvSpPr>
        <p:spPr/>
        <p:txBody>
          <a:bodyPr>
            <a:normAutofit fontScale="90000"/>
          </a:bodyPr>
          <a:lstStyle/>
          <a:p>
            <a:r>
              <a:rPr lang="zh-CN" altLang="en-US" dirty="0"/>
              <a:t>模型预测控制的车体动力学模型</a:t>
            </a:r>
          </a:p>
        </p:txBody>
      </p:sp>
      <p:sp>
        <p:nvSpPr>
          <p:cNvPr id="2" name="灯片编号占位符 1">
            <a:extLst>
              <a:ext uri="{FF2B5EF4-FFF2-40B4-BE49-F238E27FC236}">
                <a16:creationId xmlns:a16="http://schemas.microsoft.com/office/drawing/2014/main" id="{507CBB70-FA98-1873-8ADF-0011980DBA7B}"/>
              </a:ext>
            </a:extLst>
          </p:cNvPr>
          <p:cNvSpPr>
            <a:spLocks noGrp="1"/>
          </p:cNvSpPr>
          <p:nvPr>
            <p:ph type="sldNum" sz="quarter" idx="10"/>
          </p:nvPr>
        </p:nvSpPr>
        <p:spPr/>
        <p:txBody>
          <a:bodyPr>
            <a:normAutofit fontScale="92500"/>
          </a:bodyPr>
          <a:lstStyle/>
          <a:p>
            <a:fld id="{86CB4B4D-7CA3-9044-876B-883B54F8677D}" type="slidenum">
              <a:rPr lang="en-US" altLang="zh-CN" smtClean="0"/>
              <a:t>14</a:t>
            </a:fld>
            <a:endParaRPr lang="zh-CN" altLang="en-US"/>
          </a:p>
        </p:txBody>
      </p:sp>
      <p:pic>
        <p:nvPicPr>
          <p:cNvPr id="4" name="图片 3">
            <a:extLst>
              <a:ext uri="{FF2B5EF4-FFF2-40B4-BE49-F238E27FC236}">
                <a16:creationId xmlns:a16="http://schemas.microsoft.com/office/drawing/2014/main" id="{56F97CB9-0C4D-E91D-8372-F9AB6B452EA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02412" y="732250"/>
            <a:ext cx="1913242" cy="1622541"/>
          </a:xfrm>
          <a:prstGeom prst="rect">
            <a:avLst/>
          </a:prstGeom>
          <a:noFill/>
          <a:ln>
            <a:noFill/>
          </a:ln>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2023DB90-8B38-B97B-17C2-276474F6550B}"/>
                  </a:ext>
                </a:extLst>
              </p:cNvPr>
              <p:cNvSpPr txBox="1"/>
              <p:nvPr/>
            </p:nvSpPr>
            <p:spPr>
              <a:xfrm>
                <a:off x="3036627" y="835946"/>
                <a:ext cx="4572000" cy="2970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50000"/>
                  </a:lnSpc>
                </a:pPr>
                <a:r>
                  <a:rPr lang="zh-CN" altLang="zh-CN" sz="1000" kern="100" dirty="0">
                    <a:effectLst/>
                    <a:latin typeface="等线" panose="02010600030101010101" pitchFamily="2" charset="-122"/>
                    <a:ea typeface="宋体" panose="02010600030101010101" pitchFamily="2" charset="-122"/>
                    <a:cs typeface="Times New Roman" panose="02020603050405020304" pitchFamily="18" charset="0"/>
                  </a:rPr>
                  <a:t>所以我们汽车的状态向量就是</a:t>
                </a:r>
                <a14:m>
                  <m:oMath xmlns:m="http://schemas.openxmlformats.org/officeDocument/2006/math">
                    <m:r>
                      <a:rPr lang="en-US" altLang="zh-CN" sz="1000" b="0" i="0" kern="100" smtClean="0">
                        <a:effectLst/>
                        <a:latin typeface="Cambria Math" panose="02040503050406030204" pitchFamily="18" charset="0"/>
                        <a:ea typeface="等线" panose="02010600030101010101" pitchFamily="2" charset="-122"/>
                        <a:cs typeface="Times New Roman" panose="02020603050405020304" pitchFamily="18" charset="0"/>
                      </a:rPr>
                      <m:t> </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𝑋</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 = [</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𝑥</m:t>
                    </m:r>
                    <m:r>
                      <a:rPr lang="zh-CN" altLang="zh-CN" sz="10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𝑦</m:t>
                    </m:r>
                    <m:r>
                      <a:rPr lang="zh-CN" altLang="zh-CN" sz="10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𝜓</m:t>
                    </m:r>
                    <m:r>
                      <a:rPr lang="zh-CN" altLang="zh-CN" sz="1000" i="1" kern="1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𝑣</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oMath>
                </a14:m>
                <a:r>
                  <a:rPr lang="en-US" altLang="zh-CN" sz="1000" kern="100" dirty="0">
                    <a:effectLst/>
                    <a:latin typeface="等线" panose="02010600030101010101" pitchFamily="2" charset="-122"/>
                    <a:ea typeface="等线" panose="02010600030101010101" pitchFamily="2" charset="-122"/>
                    <a:cs typeface="Times New Roman" panose="02020603050405020304" pitchFamily="18" charset="0"/>
                  </a:rPr>
                  <a:t>    (9)</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p:txBody>
          </p:sp>
        </mc:Choice>
        <mc:Fallback xmlns="">
          <p:sp>
            <p:nvSpPr>
              <p:cNvPr id="6" name="文本框 5">
                <a:extLst>
                  <a:ext uri="{FF2B5EF4-FFF2-40B4-BE49-F238E27FC236}">
                    <a16:creationId xmlns:a16="http://schemas.microsoft.com/office/drawing/2014/main" id="{2023DB90-8B38-B97B-17C2-276474F6550B}"/>
                  </a:ext>
                </a:extLst>
              </p:cNvPr>
              <p:cNvSpPr txBox="1">
                <a:spLocks noRot="1" noChangeAspect="1" noMove="1" noResize="1" noEditPoints="1" noAdjustHandles="1" noChangeArrowheads="1" noChangeShapeType="1" noTextEdit="1"/>
              </p:cNvSpPr>
              <p:nvPr/>
            </p:nvSpPr>
            <p:spPr>
              <a:xfrm>
                <a:off x="3036627" y="835946"/>
                <a:ext cx="4572000" cy="297069"/>
              </a:xfrm>
              <a:prstGeom prst="rect">
                <a:avLst/>
              </a:prstGeom>
              <a:blipFill>
                <a:blip r:embed="rId3"/>
                <a:stretch>
                  <a:fillRect b="-12245"/>
                </a:stretch>
              </a:blipFill>
              <a:ln w="12700" cap="flat">
                <a:noFill/>
                <a:miter lim="400000"/>
              </a:ln>
              <a:effectLst/>
            </p:spPr>
            <p:txBody>
              <a:bodyPr/>
              <a:lstStyle/>
              <a:p>
                <a:r>
                  <a:rPr lang="zh-CN" altLang="en-US">
                    <a:noFill/>
                  </a:rPr>
                  <a:t> </a:t>
                </a:r>
              </a:p>
            </p:txBody>
          </p:sp>
        </mc:Fallback>
      </mc:AlternateContent>
      <p:pic>
        <p:nvPicPr>
          <p:cNvPr id="7" name="图片 6">
            <a:extLst>
              <a:ext uri="{FF2B5EF4-FFF2-40B4-BE49-F238E27FC236}">
                <a16:creationId xmlns:a16="http://schemas.microsoft.com/office/drawing/2014/main" id="{ED6B0D18-C930-CAEE-F1AD-16D935F183D9}"/>
              </a:ext>
            </a:extLst>
          </p:cNvPr>
          <p:cNvPicPr>
            <a:picLocks noChangeAspect="1"/>
          </p:cNvPicPr>
          <p:nvPr/>
        </p:nvPicPr>
        <p:blipFill rotWithShape="1">
          <a:blip r:embed="rId4">
            <a:extLst>
              <a:ext uri="{28A0092B-C50C-407E-A947-70E740481C1C}">
                <a14:useLocalDpi xmlns:a14="http://schemas.microsoft.com/office/drawing/2010/main" val="0"/>
              </a:ext>
            </a:extLst>
          </a:blip>
          <a:srcRect b="15683"/>
          <a:stretch/>
        </p:blipFill>
        <p:spPr bwMode="auto">
          <a:xfrm>
            <a:off x="502412" y="2441330"/>
            <a:ext cx="3556935" cy="1969920"/>
          </a:xfrm>
          <a:prstGeom prst="rect">
            <a:avLst/>
          </a:prstGeom>
          <a:noFill/>
          <a:ln>
            <a:noFill/>
          </a:ln>
          <a:extLst>
            <a:ext uri="{53640926-AAD7-44D8-BBD7-CCE9431645EC}">
              <a14:shadowObscured xmlns:a14="http://schemas.microsoft.com/office/drawing/2010/main"/>
            </a:ext>
          </a:extLst>
        </p:spPr>
      </p:pic>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15E7CA34-BDB4-22AE-6BD5-783F3FB4EA16}"/>
                  </a:ext>
                </a:extLst>
              </p:cNvPr>
              <p:cNvSpPr txBox="1"/>
              <p:nvPr/>
            </p:nvSpPr>
            <p:spPr>
              <a:xfrm>
                <a:off x="4387756" y="1304979"/>
                <a:ext cx="3753134" cy="16207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lnSpc>
                    <a:spcPct val="150000"/>
                  </a:lnSpc>
                </a:pPr>
                <a14:m>
                  <m:oMath xmlns:m="http://schemas.openxmlformats.org/officeDocument/2006/math">
                    <m:sSub>
                      <m:sSubPr>
                        <m:ctrlPr>
                          <a:rPr lang="zh-CN" altLang="zh-CN" sz="1000" i="1" kern="10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𝑥</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𝑥</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𝑣</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lang="en-US" altLang="zh-CN" sz="1000" kern="100">
                            <a:effectLst/>
                            <a:latin typeface="Cambria Math" panose="02040503050406030204" pitchFamily="18" charset="0"/>
                            <a:ea typeface="等线" panose="02010600030101010101" pitchFamily="2" charset="-122"/>
                            <a:cs typeface="Times New Roman" panose="02020603050405020304" pitchFamily="18" charset="0"/>
                          </a:rPr>
                          <m:t>cos</m:t>
                        </m:r>
                      </m:fName>
                      <m:e>
                        <m:d>
                          <m:d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𝜑</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sub>
                            </m:sSub>
                          </m:e>
                        </m:d>
                      </m:e>
                    </m:func>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𝑑𝑡</m:t>
                    </m:r>
                  </m:oMath>
                </a14:m>
                <a:r>
                  <a:rPr lang="en-US" altLang="zh-CN" sz="1000" kern="100" dirty="0">
                    <a:effectLst/>
                    <a:latin typeface="等线" panose="02010600030101010101" pitchFamily="2" charset="-122"/>
                    <a:ea typeface="等线" panose="02010600030101010101" pitchFamily="2" charset="-122"/>
                    <a:cs typeface="Times New Roman" panose="02020603050405020304" pitchFamily="18" charset="0"/>
                  </a:rPr>
                  <a:t>    (10)</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algn="ctr">
                  <a:lnSpc>
                    <a:spcPct val="150000"/>
                  </a:lnSpc>
                </a:pPr>
                <a14:m>
                  <m:oMath xmlns:m="http://schemas.openxmlformats.org/officeDocument/2006/math">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sub>
                    </m:s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𝑣</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lang="en-US" altLang="zh-CN" sz="1000" kern="100">
                            <a:effectLst/>
                            <a:latin typeface="Cambria Math" panose="02040503050406030204" pitchFamily="18" charset="0"/>
                            <a:ea typeface="等线" panose="02010600030101010101" pitchFamily="2" charset="-122"/>
                            <a:cs typeface="Times New Roman" panose="02020603050405020304" pitchFamily="18" charset="0"/>
                          </a:rPr>
                          <m:t>sin</m:t>
                        </m:r>
                      </m:fName>
                      <m:e>
                        <m:d>
                          <m:d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𝜑</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𝑡</m:t>
                                </m:r>
                              </m:sub>
                            </m:sSub>
                          </m:e>
                        </m:d>
                      </m:e>
                    </m:func>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𝑑𝑡</m:t>
                    </m:r>
                  </m:oMath>
                </a14:m>
                <a:r>
                  <a:rPr lang="en-US" altLang="zh-CN" sz="1000" kern="100" dirty="0">
                    <a:effectLst/>
                    <a:latin typeface="等线" panose="02010600030101010101" pitchFamily="2" charset="-122"/>
                    <a:ea typeface="等线" panose="02010600030101010101" pitchFamily="2" charset="-122"/>
                    <a:cs typeface="Times New Roman" panose="02020603050405020304" pitchFamily="18" charset="0"/>
                  </a:rPr>
                  <a:t>    (11)</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r>
                  <a:rPr lang="zh-CN" altLang="zh-CN" sz="1000" kern="100" dirty="0">
                    <a:effectLst/>
                    <a:latin typeface="等线" panose="02010600030101010101" pitchFamily="2" charset="-122"/>
                    <a:ea typeface="宋体" panose="02010600030101010101" pitchFamily="2" charset="-122"/>
                    <a:cs typeface="Times New Roman" panose="02020603050405020304" pitchFamily="18" charset="0"/>
                  </a:rPr>
                  <a:t>然后，对于偏向角</a:t>
                </a:r>
                <a14:m>
                  <m:oMath xmlns:m="http://schemas.openxmlformats.org/officeDocument/2006/math">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𝜑</m:t>
                    </m:r>
                  </m:oMath>
                </a14:m>
                <a:r>
                  <a:rPr lang="zh-CN" altLang="zh-CN" sz="1000" kern="100" dirty="0">
                    <a:effectLst/>
                    <a:latin typeface="等线" panose="02010600030101010101" pitchFamily="2" charset="-122"/>
                    <a:ea typeface="宋体" panose="02010600030101010101" pitchFamily="2" charset="-122"/>
                    <a:cs typeface="Times New Roman" panose="02020603050405020304" pitchFamily="18" charset="0"/>
                  </a:rPr>
                  <a:t>：</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ctr">
                  <a:lnSpc>
                    <a:spcPct val="150000"/>
                  </a:lnSpc>
                </a:pPr>
                <a14:m>
                  <m:oMath xmlns:m="http://schemas.openxmlformats.org/officeDocument/2006/math">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𝜑</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𝜑</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f>
                      <m:f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𝑣</m:t>
                        </m:r>
                      </m:num>
                      <m:den>
                        <m:sSub>
                          <m:sSubPr>
                            <m:ctrlPr>
                              <a:rPr lang="zh-CN" alt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𝐿</m:t>
                            </m:r>
                          </m:e>
                          <m:sub>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𝑓</m:t>
                            </m:r>
                          </m:sub>
                        </m:sSub>
                      </m:den>
                    </m:f>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𝛿</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000" i="1" kern="100">
                        <a:effectLst/>
                        <a:latin typeface="Cambria Math" panose="02040503050406030204" pitchFamily="18" charset="0"/>
                        <a:ea typeface="等线" panose="02010600030101010101" pitchFamily="2" charset="-122"/>
                        <a:cs typeface="Times New Roman" panose="02020603050405020304" pitchFamily="18" charset="0"/>
                      </a:rPr>
                      <m:t>𝑑𝑡</m:t>
                    </m:r>
                  </m:oMath>
                </a14:m>
                <a:r>
                  <a:rPr lang="en-US" altLang="zh-CN" sz="1000" kern="100" dirty="0">
                    <a:effectLst/>
                    <a:latin typeface="等线" panose="02010600030101010101" pitchFamily="2" charset="-122"/>
                    <a:ea typeface="等线" panose="02010600030101010101" pitchFamily="2" charset="-122"/>
                    <a:cs typeface="Times New Roman" panose="02020603050405020304" pitchFamily="18" charset="0"/>
                  </a:rPr>
                  <a:t>     (12)</a:t>
                </a:r>
                <a:endParaRPr lang="zh-CN"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zh-CN" altLang="zh-CN" sz="1000" dirty="0">
                    <a:effectLst/>
                    <a:latin typeface="等线" panose="02010600030101010101" pitchFamily="2" charset="-122"/>
                    <a:ea typeface="宋体" panose="02010600030101010101" pitchFamily="2" charset="-122"/>
                    <a:cs typeface="Times New Roman" panose="02020603050405020304" pitchFamily="18" charset="0"/>
                  </a:rPr>
                  <a:t>我们用到了转角加速度</a:t>
                </a:r>
                <a14:m>
                  <m:oMath xmlns:m="http://schemas.openxmlformats.org/officeDocument/2006/math">
                    <m:r>
                      <a:rPr lang="en-US" altLang="zh-CN" sz="1000" i="1">
                        <a:effectLst/>
                        <a:latin typeface="Cambria Math" panose="02040503050406030204" pitchFamily="18" charset="0"/>
                        <a:ea typeface="宋体" panose="02010600030101010101" pitchFamily="2" charset="-122"/>
                        <a:cs typeface="Times New Roman" panose="02020603050405020304" pitchFamily="18" charset="0"/>
                      </a:rPr>
                      <m:t>𝛿</m:t>
                    </m:r>
                  </m:oMath>
                </a14:m>
                <a:r>
                  <a:rPr lang="zh-CN" altLang="zh-CN" sz="1000" dirty="0">
                    <a:effectLst/>
                    <a:latin typeface="等线" panose="02010600030101010101" pitchFamily="2" charset="-122"/>
                    <a:ea typeface="宋体" panose="02010600030101010101" pitchFamily="2" charset="-122"/>
                    <a:cs typeface="Times New Roman" panose="02020603050405020304" pitchFamily="18" charset="0"/>
                  </a:rPr>
                  <a:t>，然后</a:t>
                </a:r>
                <a14:m>
                  <m:oMath xmlns:m="http://schemas.openxmlformats.org/officeDocument/2006/math">
                    <m:sSub>
                      <m:sSubPr>
                        <m:ctrlPr>
                          <a:rPr lang="zh-CN" altLang="zh-CN" sz="1000" i="1">
                            <a:effectLst/>
                            <a:latin typeface="Cambria Math" panose="02040503050406030204" pitchFamily="18" charset="0"/>
                            <a:ea typeface="Cambria Math" panose="02040503050406030204" pitchFamily="18" charset="0"/>
                          </a:rPr>
                        </m:ctrlPr>
                      </m:sSubPr>
                      <m:e>
                        <m:r>
                          <a:rPr lang="en-US" altLang="zh-CN" sz="1000" i="1">
                            <a:effectLst/>
                            <a:latin typeface="Cambria Math" panose="02040503050406030204" pitchFamily="18" charset="0"/>
                            <a:ea typeface="宋体" panose="02010600030101010101" pitchFamily="2" charset="-122"/>
                            <a:cs typeface="Times New Roman" panose="02020603050405020304" pitchFamily="18" charset="0"/>
                          </a:rPr>
                          <m:t>𝐿</m:t>
                        </m:r>
                      </m:e>
                      <m:sub>
                        <m:r>
                          <a:rPr lang="en-US" altLang="zh-CN" sz="1000" i="1">
                            <a:effectLst/>
                            <a:latin typeface="Cambria Math" panose="02040503050406030204" pitchFamily="18" charset="0"/>
                            <a:ea typeface="宋体" panose="02010600030101010101" pitchFamily="2" charset="-122"/>
                            <a:cs typeface="Times New Roman" panose="02020603050405020304" pitchFamily="18" charset="0"/>
                          </a:rPr>
                          <m:t>𝑓</m:t>
                        </m:r>
                      </m:sub>
                    </m:sSub>
                  </m:oMath>
                </a14:m>
                <a:r>
                  <a:rPr lang="zh-CN" altLang="zh-CN" sz="1000" dirty="0">
                    <a:effectLst/>
                    <a:latin typeface="等线" panose="02010600030101010101" pitchFamily="2" charset="-122"/>
                    <a:ea typeface="宋体" panose="02010600030101010101" pitchFamily="2" charset="-122"/>
                    <a:cs typeface="Times New Roman" panose="02020603050405020304" pitchFamily="18" charset="0"/>
                  </a:rPr>
                  <a:t>表示汽车的半轴长，与转弯半径相关，这个值越大，转弯半径越大。然后呢，当去读越快的时候，转弯速度也是最快的，所以速度也包含在内。</a:t>
                </a:r>
                <a:endParaRPr lang="zh-CN" altLang="en-US" sz="1000" dirty="0"/>
              </a:p>
            </p:txBody>
          </p:sp>
        </mc:Choice>
        <mc:Fallback xmlns="">
          <p:sp>
            <p:nvSpPr>
              <p:cNvPr id="11" name="文本框 10">
                <a:extLst>
                  <a:ext uri="{FF2B5EF4-FFF2-40B4-BE49-F238E27FC236}">
                    <a16:creationId xmlns:a16="http://schemas.microsoft.com/office/drawing/2014/main" id="{15E7CA34-BDB4-22AE-6BD5-783F3FB4EA16}"/>
                  </a:ext>
                </a:extLst>
              </p:cNvPr>
              <p:cNvSpPr txBox="1">
                <a:spLocks noRot="1" noChangeAspect="1" noMove="1" noResize="1" noEditPoints="1" noAdjustHandles="1" noChangeArrowheads="1" noChangeShapeType="1" noTextEdit="1"/>
              </p:cNvSpPr>
              <p:nvPr/>
            </p:nvSpPr>
            <p:spPr>
              <a:xfrm>
                <a:off x="4387756" y="1304979"/>
                <a:ext cx="3753134" cy="1620765"/>
              </a:xfrm>
              <a:prstGeom prst="rect">
                <a:avLst/>
              </a:prstGeom>
              <a:blipFill>
                <a:blip r:embed="rId5"/>
                <a:stretch>
                  <a:fillRect b="-1128"/>
                </a:stretch>
              </a:blipFill>
              <a:ln w="12700" cap="flat">
                <a:noFill/>
                <a:miter lim="400000"/>
              </a:ln>
              <a:effectLst/>
            </p:spPr>
            <p:txBody>
              <a:bodyPr/>
              <a:lstStyle/>
              <a:p>
                <a:r>
                  <a:rPr lang="zh-CN" altLang="en-US">
                    <a:noFill/>
                  </a:rPr>
                  <a:t> </a:t>
                </a:r>
              </a:p>
            </p:txBody>
          </p:sp>
        </mc:Fallback>
      </mc:AlternateContent>
    </p:spTree>
    <p:extLst>
      <p:ext uri="{BB962C8B-B14F-4D97-AF65-F5344CB8AC3E}">
        <p14:creationId xmlns:p14="http://schemas.microsoft.com/office/powerpoint/2010/main" val="164006965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34EFB1-000B-F0B0-0A61-695D4C84DF39}"/>
              </a:ext>
            </a:extLst>
          </p:cNvPr>
          <p:cNvSpPr>
            <a:spLocks noGrp="1"/>
          </p:cNvSpPr>
          <p:nvPr>
            <p:ph type="title"/>
          </p:nvPr>
        </p:nvSpPr>
        <p:spPr/>
        <p:txBody>
          <a:bodyPr>
            <a:normAutofit fontScale="90000"/>
          </a:bodyPr>
          <a:lstStyle/>
          <a:p>
            <a:r>
              <a:rPr lang="zh-CN" altLang="en-US" dirty="0"/>
              <a:t>模型预测控制</a:t>
            </a:r>
          </a:p>
        </p:txBody>
      </p:sp>
      <mc:AlternateContent xmlns:mc="http://schemas.openxmlformats.org/markup-compatibility/2006" xmlns:a14="http://schemas.microsoft.com/office/drawing/2010/main">
        <mc:Choice Requires="a14">
          <p:sp>
            <p:nvSpPr>
              <p:cNvPr id="5" name="文本占位符 4">
                <a:extLst>
                  <a:ext uri="{FF2B5EF4-FFF2-40B4-BE49-F238E27FC236}">
                    <a16:creationId xmlns:a16="http://schemas.microsoft.com/office/drawing/2014/main" id="{8B9A8582-9A44-B6CB-5C5B-84EF7C852D63}"/>
                  </a:ext>
                </a:extLst>
              </p:cNvPr>
              <p:cNvSpPr>
                <a:spLocks noGrp="1"/>
              </p:cNvSpPr>
              <p:nvPr>
                <p:ph type="body" idx="1"/>
              </p:nvPr>
            </p:nvSpPr>
            <p:spPr/>
            <p:txBody>
              <a:bodyPr>
                <a:normAutofit fontScale="70000" lnSpcReduction="20000"/>
              </a:bodyPr>
              <a:lstStyle/>
              <a:p>
                <a:pPr indent="266700" algn="just">
                  <a:lnSpc>
                    <a:spcPct val="150000"/>
                  </a:lnSpc>
                </a:pP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模型预测控制是通过行车风险的模型预测系统在某一未来时间段内的表现来进行优化控制。具体控制方法可以分为以下几个步骤：</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1" indent="267970" algn="just">
                  <a:lnSpc>
                    <a:spcPct val="150000"/>
                  </a:lnSpc>
                </a:pPr>
                <a:r>
                  <a:rPr lang="en-US" altLang="zh-CN" sz="1800" b="1" kern="100" dirty="0">
                    <a:effectLst/>
                    <a:latin typeface="Cambria Math" panose="02040503050406030204" pitchFamily="18" charset="0"/>
                    <a:ea typeface="等线" panose="02010600030101010101" pitchFamily="2" charset="-122"/>
                    <a:cs typeface="Times New Roman" panose="02020603050405020304" pitchFamily="18" charset="0"/>
                  </a:rPr>
                  <a:t>Step1</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：估计</a:t>
                </a:r>
                <a:r>
                  <a:rPr lang="en-US" altLang="zh-CN" sz="1800" kern="100" dirty="0">
                    <a:effectLst/>
                    <a:latin typeface="Cambria Math" panose="02040503050406030204" pitchFamily="18" charset="0"/>
                    <a:ea typeface="等线" panose="02010600030101010101" pitchFamily="2" charset="-122"/>
                    <a:cs typeface="Times New Roman" panose="02020603050405020304" pitchFamily="18" charset="0"/>
                  </a:rPr>
                  <a:t>/</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测量当前</a:t>
                </a:r>
                <a14:m>
                  <m:oMath xmlns:m="http://schemas.openxmlformats.org/officeDocument/2006/math">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时刻的系统状态。</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1" indent="267970" algn="just">
                  <a:lnSpc>
                    <a:spcPct val="150000"/>
                  </a:lnSpc>
                </a:pPr>
                <a:r>
                  <a:rPr lang="en-US" altLang="zh-CN" sz="1800" b="1" kern="100" dirty="0">
                    <a:effectLst/>
                    <a:latin typeface="Cambria Math" panose="02040503050406030204" pitchFamily="18" charset="0"/>
                    <a:ea typeface="等线" panose="02010600030101010101" pitchFamily="2" charset="-122"/>
                    <a:cs typeface="Times New Roman" panose="02020603050405020304" pitchFamily="18" charset="0"/>
                  </a:rPr>
                  <a:t>Step2</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：基于输入</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𝑢</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𝑢</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𝑢</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𝑁</m:t>
                        </m:r>
                      </m:sub>
                    </m:sSub>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（控制区间，自己选定）来对代价函数进行最优化控制，计算得到最优输入和系统输出</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𝑁</m:t>
                        </m:r>
                      </m:sub>
                    </m:sSub>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（预测区间）。</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1" indent="267970" algn="just">
                  <a:lnSpc>
                    <a:spcPct val="150000"/>
                  </a:lnSpc>
                </a:pPr>
                <a:r>
                  <a:rPr lang="en-US" altLang="zh-CN" sz="1800" b="1" kern="100" dirty="0">
                    <a:effectLst/>
                    <a:latin typeface="Cambria Math" panose="02040503050406030204" pitchFamily="18" charset="0"/>
                    <a:ea typeface="等线" panose="02010600030101010101" pitchFamily="2" charset="-122"/>
                    <a:cs typeface="Times New Roman" panose="02020603050405020304" pitchFamily="18" charset="0"/>
                  </a:rPr>
                  <a:t>Step3</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：只选取最优化结果中的第一个</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𝑢</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𝑘</m:t>
                        </m:r>
                      </m:sub>
                    </m:sSub>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作为系统输入实施。</a:t>
                </a:r>
                <a:r>
                  <a:rPr lang="zh-CN" altLang="zh-CN" sz="1800" kern="100" dirty="0">
                    <a:effectLst/>
                    <a:latin typeface="等线" panose="02010600030101010101" pitchFamily="2" charset="-122"/>
                    <a:ea typeface="Cambria Math" panose="02040503050406030204" pitchFamily="18" charset="0"/>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1" indent="267970" algn="just">
                  <a:lnSpc>
                    <a:spcPct val="150000"/>
                  </a:lnSpc>
                </a:pPr>
                <a:r>
                  <a:rPr lang="en-US" altLang="zh-CN" sz="1800" b="1" kern="100" dirty="0">
                    <a:effectLst/>
                    <a:latin typeface="Cambria Math" panose="02040503050406030204" pitchFamily="18" charset="0"/>
                    <a:ea typeface="等线" panose="02010600030101010101" pitchFamily="2" charset="-122"/>
                    <a:cs typeface="Times New Roman" panose="02020603050405020304" pitchFamily="18" charset="0"/>
                  </a:rPr>
                  <a:t>Step4</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：在下一时刻返回</a:t>
                </a:r>
                <a:r>
                  <a:rPr lang="en-US" altLang="zh-CN" sz="1800" kern="100" dirty="0">
                    <a:effectLst/>
                    <a:latin typeface="Cambria Math" panose="02040503050406030204" pitchFamily="18" charset="0"/>
                    <a:ea typeface="等线" panose="02010600030101010101" pitchFamily="2" charset="-122"/>
                    <a:cs typeface="Times New Roman" panose="02020603050405020304" pitchFamily="18" charset="0"/>
                  </a:rPr>
                  <a:t>Step2</a:t>
                </a: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重复上述步骤实现滚动优化过程。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在模拟仿真中，我们定义损失函数</a:t>
                </a:r>
                <a14:m>
                  <m:oMath xmlns:m="http://schemas.openxmlformats.org/officeDocument/2006/math">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ℒ</m:t>
                    </m:r>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作为汽车下一步行动的决策方向（汽车速度</a:t>
                </a:r>
                <a14:m>
                  <m:oMath xmlns:m="http://schemas.openxmlformats.org/officeDocument/2006/math">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𝑣</m:t>
                    </m:r>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及方向</a:t>
                </a:r>
                <a14:m>
                  <m:oMath xmlns:m="http://schemas.openxmlformats.org/officeDocument/2006/math">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𝑎</m:t>
                    </m:r>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ctr">
                  <a:lnSpc>
                    <a:spcPct val="150000"/>
                  </a:lnSpc>
                </a:pP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ℒ</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𝑣</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𝑎</m:t>
                        </m:r>
                      </m:sub>
                    </m:s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funcPr>
                      <m:fName>
                        <m:limLow>
                          <m:limLow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limLowPr>
                          <m:e>
                            <m:r>
                              <m:rPr>
                                <m:sty m:val="p"/>
                              </m:rPr>
                              <a:rPr lang="en-US" altLang="zh-CN" sz="1800" kern="100">
                                <a:effectLst/>
                                <a:latin typeface="Cambria Math" panose="02040503050406030204" pitchFamily="18" charset="0"/>
                                <a:ea typeface="等线" panose="02010600030101010101" pitchFamily="2" charset="-122"/>
                                <a:cs typeface="Times New Roman" panose="02020603050405020304" pitchFamily="18" charset="0"/>
                              </a:rPr>
                              <m:t>min</m:t>
                            </m:r>
                          </m:e>
                          <m:lim>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𝐽</m:t>
                            </m:r>
                          </m:lim>
                        </m:limLow>
                      </m:fName>
                      <m:e>
                        <m:sSub>
                          <m:sSub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𝑆</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𝐽</m:t>
                                </m:r>
                              </m:sub>
                            </m:sSub>
                          </m:sub>
                        </m:sSub>
                      </m:e>
                    </m:func>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func>
                      <m:func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funcPr>
                      <m:fName>
                        <m:limLow>
                          <m:limLow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limLowPr>
                          <m:e>
                            <m:r>
                              <m:rPr>
                                <m:sty m:val="p"/>
                              </m:rPr>
                              <a:rPr lang="en-US" altLang="zh-CN" sz="1800" kern="100">
                                <a:effectLst/>
                                <a:latin typeface="Cambria Math" panose="02040503050406030204" pitchFamily="18" charset="0"/>
                                <a:ea typeface="等线" panose="02010600030101010101" pitchFamily="2" charset="-122"/>
                                <a:cs typeface="Times New Roman" panose="02020603050405020304" pitchFamily="18" charset="0"/>
                              </a:rPr>
                              <m:t>min</m:t>
                            </m:r>
                          </m:e>
                          <m:lim>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𝐽</m:t>
                            </m:r>
                          </m:lim>
                        </m:limLow>
                      </m:fName>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𝒎</m:t>
                            </m:r>
                          </m:sub>
                          <m:sup/>
                          <m:e>
                            <m:sSub>
                              <m:sSub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𝑚𝐽</m:t>
                                    </m:r>
                                  </m:sub>
                                </m:sSub>
                              </m:sub>
                            </m:sSub>
                          </m:e>
                        </m:nary>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𝒏</m:t>
                            </m:r>
                          </m:sub>
                          <m:sup/>
                          <m:e>
                            <m:sSub>
                              <m:sSub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𝑅</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𝑛𝑗</m:t>
                                    </m:r>
                                  </m:sub>
                                </m:sSub>
                              </m:sub>
                            </m:sSub>
                          </m:e>
                        </m:nary>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m:t>
                        </m:r>
                        <m:nary>
                          <m:naryPr>
                            <m:chr m:val="∑"/>
                            <m:limLoc m:val="undOvr"/>
                            <m:supHide m:val="on"/>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𝒑</m:t>
                            </m:r>
                          </m:sub>
                          <m:sup/>
                          <m:e>
                            <m:sSub>
                              <m:sSubPr>
                                <m:ctrlPr>
                                  <a:rPr lang="zh-CN" altLang="zh-CN" sz="1800" b="1"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b="1" i="1" kern="100">
                                    <a:effectLst/>
                                    <a:latin typeface="Cambria Math" panose="02040503050406030204" pitchFamily="18" charset="0"/>
                                    <a:ea typeface="等线" panose="02010600030101010101" pitchFamily="2" charset="-122"/>
                                    <a:cs typeface="Times New Roman" panose="02020603050405020304" pitchFamily="18" charset="0"/>
                                  </a:rPr>
                                  <m:t>𝑬</m:t>
                                </m:r>
                              </m:e>
                              <m:sub>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𝐷</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𝑝𝑗</m:t>
                                    </m:r>
                                  </m:sub>
                                </m:sSub>
                              </m:sub>
                            </m:sSub>
                          </m:e>
                        </m:nary>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e>
                    </m:func>
                  </m:oMath>
                </a14:m>
                <a:r>
                  <a:rPr lang="en-US" altLang="zh-CN" sz="1800" kern="100" dirty="0">
                    <a:effectLst/>
                    <a:latin typeface="Cambria Math" panose="02040503050406030204" pitchFamily="18" charset="0"/>
                    <a:ea typeface="等线" panose="02010600030101010101" pitchFamily="2" charset="-122"/>
                    <a:cs typeface="Times New Roman" panose="02020603050405020304" pitchFamily="18" charset="0"/>
                  </a:rPr>
                  <a:t>    (5)</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ct val="150000"/>
                  </a:lnSpc>
                </a:pPr>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通过选择最小的损失</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ℒ</m:t>
                        </m:r>
                      </m:e>
                      <m:sub>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𝑣</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i="1" kern="100">
                            <a:effectLst/>
                            <a:latin typeface="Cambria Math" panose="02040503050406030204" pitchFamily="18" charset="0"/>
                            <a:ea typeface="等线" panose="02010600030101010101" pitchFamily="2" charset="-122"/>
                            <a:cs typeface="Times New Roman" panose="02020603050405020304" pitchFamily="18" charset="0"/>
                          </a:rPr>
                          <m:t>𝑎</m:t>
                        </m:r>
                      </m:sub>
                    </m:sSub>
                  </m:oMath>
                </a14:m>
                <a:r>
                  <a:rPr lang="zh-CN" altLang="zh-CN" sz="1800" kern="100" dirty="0">
                    <a:effectLst/>
                    <a:latin typeface="Cambria Math" panose="02040503050406030204" pitchFamily="18" charset="0"/>
                    <a:ea typeface="宋体" panose="02010600030101010101" pitchFamily="2" charset="-122"/>
                    <a:cs typeface="Times New Roman" panose="02020603050405020304" pitchFamily="18" charset="0"/>
                  </a:rPr>
                  <a:t>来决策下一步动作。</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mc:Choice>
        <mc:Fallback xmlns="">
          <p:sp>
            <p:nvSpPr>
              <p:cNvPr id="5" name="文本占位符 4">
                <a:extLst>
                  <a:ext uri="{FF2B5EF4-FFF2-40B4-BE49-F238E27FC236}">
                    <a16:creationId xmlns:a16="http://schemas.microsoft.com/office/drawing/2014/main" id="{8B9A8582-9A44-B6CB-5C5B-84EF7C852D63}"/>
                  </a:ext>
                </a:extLst>
              </p:cNvPr>
              <p:cNvSpPr>
                <a:spLocks noGrp="1" noRot="1" noChangeAspect="1" noMove="1" noResize="1" noEditPoints="1" noAdjustHandles="1" noChangeArrowheads="1" noChangeShapeType="1" noTextEdit="1"/>
              </p:cNvSpPr>
              <p:nvPr>
                <p:ph type="body" idx="1"/>
              </p:nvPr>
            </p:nvSpPr>
            <p:spPr>
              <a:blipFill>
                <a:blip r:embed="rId2"/>
                <a:stretch>
                  <a:fillRect r="-674"/>
                </a:stretch>
              </a:blipFill>
            </p:spPr>
            <p:txBody>
              <a:bodyPr/>
              <a:lstStyle/>
              <a:p>
                <a:r>
                  <a:rPr lang="zh-CN" altLang="en-US">
                    <a:noFill/>
                  </a:rPr>
                  <a:t> </a:t>
                </a:r>
              </a:p>
            </p:txBody>
          </p:sp>
        </mc:Fallback>
      </mc:AlternateContent>
      <p:sp>
        <p:nvSpPr>
          <p:cNvPr id="6" name="灯片编号占位符 5">
            <a:extLst>
              <a:ext uri="{FF2B5EF4-FFF2-40B4-BE49-F238E27FC236}">
                <a16:creationId xmlns:a16="http://schemas.microsoft.com/office/drawing/2014/main" id="{77B0714A-F40F-026A-FC88-F13AD9BDBF87}"/>
              </a:ext>
            </a:extLst>
          </p:cNvPr>
          <p:cNvSpPr>
            <a:spLocks noGrp="1"/>
          </p:cNvSpPr>
          <p:nvPr>
            <p:ph type="sldNum" sz="quarter" idx="2"/>
          </p:nvPr>
        </p:nvSpPr>
        <p:spPr/>
        <p:txBody>
          <a:bodyPr>
            <a:normAutofit fontScale="92500"/>
          </a:bodyPr>
          <a:lstStyle/>
          <a:p>
            <a:fld id="{86CB4B4D-7CA3-9044-876B-883B54F8677D}" type="slidenum">
              <a:rPr lang="en-US" altLang="zh-CN" smtClean="0"/>
              <a:t>15</a:t>
            </a:fld>
            <a:endParaRPr lang="zh-CN" altLang="en-US"/>
          </a:p>
        </p:txBody>
      </p:sp>
    </p:spTree>
    <p:extLst>
      <p:ext uri="{BB962C8B-B14F-4D97-AF65-F5344CB8AC3E}">
        <p14:creationId xmlns:p14="http://schemas.microsoft.com/office/powerpoint/2010/main" val="318550794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33C80A2-8FEF-68A4-D1C5-0503C04A54C5}"/>
              </a:ext>
            </a:extLst>
          </p:cNvPr>
          <p:cNvSpPr>
            <a:spLocks noGrp="1"/>
          </p:cNvSpPr>
          <p:nvPr>
            <p:ph type="sldNum" sz="quarter" idx="2"/>
          </p:nvPr>
        </p:nvSpPr>
        <p:spPr/>
        <p:txBody>
          <a:bodyPr>
            <a:normAutofit fontScale="92500"/>
          </a:bodyPr>
          <a:lstStyle/>
          <a:p>
            <a:fld id="{86CB4B4D-7CA3-9044-876B-883B54F8677D}" type="slidenum">
              <a:rPr lang="en-US" altLang="zh-CN" smtClean="0"/>
              <a:t>16</a:t>
            </a:fld>
            <a:endParaRPr lang="zh-CN" altLang="en-US"/>
          </a:p>
        </p:txBody>
      </p:sp>
      <p:pic>
        <p:nvPicPr>
          <p:cNvPr id="3" name="未标题-3.png" descr="未标题-3.png">
            <a:extLst>
              <a:ext uri="{FF2B5EF4-FFF2-40B4-BE49-F238E27FC236}">
                <a16:creationId xmlns:a16="http://schemas.microsoft.com/office/drawing/2014/main" id="{B1A0800A-3EBD-ABD3-A54C-805C7DBC328A}"/>
              </a:ext>
            </a:extLst>
          </p:cNvPr>
          <p:cNvPicPr>
            <a:picLocks noChangeAspect="1"/>
          </p:cNvPicPr>
          <p:nvPr/>
        </p:nvPicPr>
        <p:blipFill>
          <a:blip r:embed="rId2"/>
          <a:srcRect l="50085" t="10041" b="10041"/>
          <a:stretch>
            <a:fillRect/>
          </a:stretch>
        </p:blipFill>
        <p:spPr>
          <a:xfrm>
            <a:off x="1477908" y="1943535"/>
            <a:ext cx="3255794" cy="667409"/>
          </a:xfrm>
          <a:prstGeom prst="rect">
            <a:avLst/>
          </a:prstGeom>
          <a:ln w="12700">
            <a:miter lim="400000"/>
          </a:ln>
        </p:spPr>
      </p:pic>
      <p:grpSp>
        <p:nvGrpSpPr>
          <p:cNvPr id="4" name="组合 25">
            <a:extLst>
              <a:ext uri="{FF2B5EF4-FFF2-40B4-BE49-F238E27FC236}">
                <a16:creationId xmlns:a16="http://schemas.microsoft.com/office/drawing/2014/main" id="{B4D7A51F-B80E-72BF-C2E3-8F4E36D60EE6}"/>
              </a:ext>
            </a:extLst>
          </p:cNvPr>
          <p:cNvGrpSpPr/>
          <p:nvPr/>
        </p:nvGrpSpPr>
        <p:grpSpPr>
          <a:xfrm>
            <a:off x="1611256" y="2041036"/>
            <a:ext cx="2228767" cy="505138"/>
            <a:chOff x="0" y="0"/>
            <a:chExt cx="2228766" cy="505137"/>
          </a:xfrm>
        </p:grpSpPr>
        <p:sp>
          <p:nvSpPr>
            <p:cNvPr id="5" name="文本框 26">
              <a:extLst>
                <a:ext uri="{FF2B5EF4-FFF2-40B4-BE49-F238E27FC236}">
                  <a16:creationId xmlns:a16="http://schemas.microsoft.com/office/drawing/2014/main" id="{56390581-420B-AABB-FF6F-FFE8E12BE8C4}"/>
                </a:ext>
              </a:extLst>
            </p:cNvPr>
            <p:cNvSpPr txBox="1"/>
            <p:nvPr/>
          </p:nvSpPr>
          <p:spPr>
            <a:xfrm>
              <a:off x="0" y="12700"/>
              <a:ext cx="830059" cy="4924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rPr dirty="0"/>
                <a:t>0</a:t>
              </a:r>
              <a:r>
                <a:rPr lang="en-US" dirty="0"/>
                <a:t>4</a:t>
              </a:r>
              <a:endParaRPr dirty="0"/>
            </a:p>
          </p:txBody>
        </p:sp>
        <p:sp>
          <p:nvSpPr>
            <p:cNvPr id="6" name="文本框 27">
              <a:extLst>
                <a:ext uri="{FF2B5EF4-FFF2-40B4-BE49-F238E27FC236}">
                  <a16:creationId xmlns:a16="http://schemas.microsoft.com/office/drawing/2014/main" id="{5035B762-8FE9-D444-6A3E-169D904D3967}"/>
                </a:ext>
              </a:extLst>
            </p:cNvPr>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实验分析</a:t>
              </a:r>
            </a:p>
          </p:txBody>
        </p:sp>
      </p:grpSp>
    </p:spTree>
    <p:extLst>
      <p:ext uri="{BB962C8B-B14F-4D97-AF65-F5344CB8AC3E}">
        <p14:creationId xmlns:p14="http://schemas.microsoft.com/office/powerpoint/2010/main" val="92219626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FD05D65-CED4-E2AB-0B35-8125F5709B2B}"/>
              </a:ext>
            </a:extLst>
          </p:cNvPr>
          <p:cNvSpPr>
            <a:spLocks noGrp="1"/>
          </p:cNvSpPr>
          <p:nvPr>
            <p:ph type="title"/>
          </p:nvPr>
        </p:nvSpPr>
        <p:spPr/>
        <p:txBody>
          <a:bodyPr>
            <a:normAutofit fontScale="90000"/>
          </a:bodyPr>
          <a:lstStyle/>
          <a:p>
            <a:r>
              <a:rPr lang="zh-CN" altLang="en-US" dirty="0"/>
              <a:t>实验过程简述</a:t>
            </a:r>
          </a:p>
        </p:txBody>
      </p:sp>
      <p:sp>
        <p:nvSpPr>
          <p:cNvPr id="2" name="灯片编号占位符 1">
            <a:extLst>
              <a:ext uri="{FF2B5EF4-FFF2-40B4-BE49-F238E27FC236}">
                <a16:creationId xmlns:a16="http://schemas.microsoft.com/office/drawing/2014/main" id="{C8C3EF0B-5830-2F60-34C3-C3C3F1C58812}"/>
              </a:ext>
            </a:extLst>
          </p:cNvPr>
          <p:cNvSpPr>
            <a:spLocks noGrp="1"/>
          </p:cNvSpPr>
          <p:nvPr>
            <p:ph type="sldNum" sz="quarter" idx="10"/>
          </p:nvPr>
        </p:nvSpPr>
        <p:spPr/>
        <p:txBody>
          <a:bodyPr>
            <a:normAutofit fontScale="92500"/>
          </a:bodyPr>
          <a:lstStyle/>
          <a:p>
            <a:fld id="{86CB4B4D-7CA3-9044-876B-883B54F8677D}" type="slidenum">
              <a:rPr lang="en-US" altLang="zh-CN" smtClean="0"/>
              <a:t>17</a:t>
            </a:fld>
            <a:endParaRPr lang="zh-CN" altLang="en-US"/>
          </a:p>
        </p:txBody>
      </p:sp>
      <p:sp>
        <p:nvSpPr>
          <p:cNvPr id="4" name="箭头: 五边形 3">
            <a:extLst>
              <a:ext uri="{FF2B5EF4-FFF2-40B4-BE49-F238E27FC236}">
                <a16:creationId xmlns:a16="http://schemas.microsoft.com/office/drawing/2014/main" id="{A72C5A08-1D7E-A78A-5724-18B56E630BCD}"/>
              </a:ext>
            </a:extLst>
          </p:cNvPr>
          <p:cNvSpPr/>
          <p:nvPr/>
        </p:nvSpPr>
        <p:spPr>
          <a:xfrm>
            <a:off x="517455" y="1697686"/>
            <a:ext cx="1574676" cy="1748131"/>
          </a:xfrm>
          <a:prstGeom prst="homePlate">
            <a:avLst>
              <a:gd name="adj" fmla="val 27506"/>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no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n-lt"/>
                <a:ea typeface="+mn-ea"/>
                <a:cs typeface="+mn-cs"/>
                <a:sym typeface="Helvetica"/>
              </a:rPr>
              <a:t>数据清洗</a:t>
            </a:r>
          </a:p>
        </p:txBody>
      </p:sp>
      <p:sp>
        <p:nvSpPr>
          <p:cNvPr id="5" name="箭头: V 形 4">
            <a:extLst>
              <a:ext uri="{FF2B5EF4-FFF2-40B4-BE49-F238E27FC236}">
                <a16:creationId xmlns:a16="http://schemas.microsoft.com/office/drawing/2014/main" id="{20840687-D70C-1EBB-779A-4549B2467769}"/>
              </a:ext>
            </a:extLst>
          </p:cNvPr>
          <p:cNvSpPr/>
          <p:nvPr/>
        </p:nvSpPr>
        <p:spPr>
          <a:xfrm>
            <a:off x="2038841" y="1697686"/>
            <a:ext cx="1750828" cy="1748131"/>
          </a:xfrm>
          <a:prstGeom prst="chevron">
            <a:avLst>
              <a:gd name="adj" fmla="val 22842"/>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n-lt"/>
                <a:ea typeface="+mn-ea"/>
                <a:cs typeface="+mn-cs"/>
                <a:sym typeface="Helvetica"/>
              </a:rPr>
              <a:t>实验数据准备</a:t>
            </a:r>
          </a:p>
        </p:txBody>
      </p:sp>
      <p:sp>
        <p:nvSpPr>
          <p:cNvPr id="6" name="箭头: V 形 5">
            <a:extLst>
              <a:ext uri="{FF2B5EF4-FFF2-40B4-BE49-F238E27FC236}">
                <a16:creationId xmlns:a16="http://schemas.microsoft.com/office/drawing/2014/main" id="{E8E1B333-D756-389B-39EC-EB6D23721BD0}"/>
              </a:ext>
            </a:extLst>
          </p:cNvPr>
          <p:cNvSpPr/>
          <p:nvPr/>
        </p:nvSpPr>
        <p:spPr>
          <a:xfrm>
            <a:off x="3736379" y="1697685"/>
            <a:ext cx="1814624" cy="1748131"/>
          </a:xfrm>
          <a:prstGeom prst="chevron">
            <a:avLst>
              <a:gd name="adj" fmla="val 22842"/>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a:ln>
                  <a:noFill/>
                </a:ln>
                <a:solidFill>
                  <a:srgbClr val="000000"/>
                </a:solidFill>
                <a:effectLst/>
                <a:uFillTx/>
                <a:latin typeface="+mn-lt"/>
                <a:ea typeface="+mn-ea"/>
                <a:cs typeface="+mn-cs"/>
                <a:sym typeface="Helvetica"/>
              </a:rPr>
              <a:t>环境风险分析</a:t>
            </a:r>
            <a:endParaRPr kumimoji="0" lang="en-US" altLang="zh-CN" sz="1800" b="0" i="0" u="none" strike="noStrike" cap="none" spc="0" normalizeH="0" baseline="0" dirty="0">
              <a:ln>
                <a:noFill/>
              </a:ln>
              <a:solidFill>
                <a:srgbClr val="000000"/>
              </a:solidFill>
              <a:effectLst/>
              <a:uFillTx/>
              <a:latin typeface="+mn-lt"/>
              <a:ea typeface="+mn-ea"/>
              <a:cs typeface="+mn-cs"/>
              <a:sym typeface="Helvetica"/>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a:t>（热力图）</a:t>
            </a:r>
            <a:endParaRPr kumimoji="0" lang="zh-CN" altLang="en-US" sz="1800" b="0" i="0" u="none" strike="noStrike" cap="none" spc="0" normalizeH="0" baseline="0" dirty="0">
              <a:ln>
                <a:noFill/>
              </a:ln>
              <a:solidFill>
                <a:srgbClr val="000000"/>
              </a:solidFill>
              <a:effectLst/>
              <a:uFillTx/>
              <a:latin typeface="+mn-lt"/>
              <a:ea typeface="+mn-ea"/>
              <a:cs typeface="+mn-cs"/>
              <a:sym typeface="Helvetica"/>
            </a:endParaRPr>
          </a:p>
        </p:txBody>
      </p:sp>
      <p:sp>
        <p:nvSpPr>
          <p:cNvPr id="7" name="箭头: V 形 6">
            <a:extLst>
              <a:ext uri="{FF2B5EF4-FFF2-40B4-BE49-F238E27FC236}">
                <a16:creationId xmlns:a16="http://schemas.microsoft.com/office/drawing/2014/main" id="{15DDEA2E-3414-1309-C025-7DBDD73C51EC}"/>
              </a:ext>
            </a:extLst>
          </p:cNvPr>
          <p:cNvSpPr/>
          <p:nvPr/>
        </p:nvSpPr>
        <p:spPr>
          <a:xfrm>
            <a:off x="5497713" y="1697684"/>
            <a:ext cx="1665766" cy="1748131"/>
          </a:xfrm>
          <a:prstGeom prst="chevron">
            <a:avLst>
              <a:gd name="adj" fmla="val 22842"/>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a:t>场景复杂度</a:t>
            </a:r>
            <a:endParaRPr kumimoji="0" lang="zh-CN" altLang="en-US" sz="1800" b="0" i="0" u="none" strike="noStrike" cap="none" spc="0" normalizeH="0" baseline="0" dirty="0">
              <a:ln>
                <a:noFill/>
              </a:ln>
              <a:solidFill>
                <a:srgbClr val="000000"/>
              </a:solidFill>
              <a:effectLst/>
              <a:uFillTx/>
              <a:latin typeface="+mn-lt"/>
              <a:ea typeface="+mn-ea"/>
              <a:cs typeface="+mn-cs"/>
              <a:sym typeface="Helvetica"/>
            </a:endParaRPr>
          </a:p>
        </p:txBody>
      </p:sp>
      <p:sp>
        <p:nvSpPr>
          <p:cNvPr id="8" name="箭头: V 形 7">
            <a:extLst>
              <a:ext uri="{FF2B5EF4-FFF2-40B4-BE49-F238E27FC236}">
                <a16:creationId xmlns:a16="http://schemas.microsoft.com/office/drawing/2014/main" id="{92E8C36D-A454-D9DE-55F8-ACC00BBF10C0}"/>
              </a:ext>
            </a:extLst>
          </p:cNvPr>
          <p:cNvSpPr/>
          <p:nvPr/>
        </p:nvSpPr>
        <p:spPr>
          <a:xfrm>
            <a:off x="7110189" y="1697684"/>
            <a:ext cx="1665766" cy="1748131"/>
          </a:xfrm>
          <a:prstGeom prst="chevron">
            <a:avLst>
              <a:gd name="adj" fmla="val 22842"/>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a:t>模型验证：模型预测控制</a:t>
            </a:r>
            <a:endParaRPr kumimoji="0" lang="zh-CN" altLang="en-US" sz="1800" b="0" i="0" u="none" strike="noStrike" cap="none" spc="0" normalizeH="0" baseline="0" dirty="0">
              <a:ln>
                <a:noFill/>
              </a:ln>
              <a:solidFill>
                <a:srgbClr val="000000"/>
              </a:solidFill>
              <a:effectLst/>
              <a:uFillTx/>
              <a:latin typeface="+mn-lt"/>
              <a:ea typeface="+mn-ea"/>
              <a:cs typeface="+mn-cs"/>
              <a:sym typeface="Helvetica"/>
            </a:endParaRPr>
          </a:p>
        </p:txBody>
      </p:sp>
    </p:spTree>
    <p:extLst>
      <p:ext uri="{BB962C8B-B14F-4D97-AF65-F5344CB8AC3E}">
        <p14:creationId xmlns:p14="http://schemas.microsoft.com/office/powerpoint/2010/main" val="17999059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60CB8C-9883-BB00-3DA7-B3D1FEECB374}"/>
              </a:ext>
            </a:extLst>
          </p:cNvPr>
          <p:cNvSpPr>
            <a:spLocks noGrp="1"/>
          </p:cNvSpPr>
          <p:nvPr>
            <p:ph type="title"/>
          </p:nvPr>
        </p:nvSpPr>
        <p:spPr/>
        <p:txBody>
          <a:bodyPr>
            <a:normAutofit fontScale="90000"/>
          </a:bodyPr>
          <a:lstStyle/>
          <a:p>
            <a:r>
              <a:rPr lang="zh-CN" altLang="en-US" dirty="0"/>
              <a:t>实验数据准备</a:t>
            </a:r>
          </a:p>
        </p:txBody>
      </p:sp>
      <p:pic>
        <p:nvPicPr>
          <p:cNvPr id="5" name="1659666219.43_1659666263.64">
            <a:hlinkClick r:id="" action="ppaction://media"/>
            <a:extLst>
              <a:ext uri="{FF2B5EF4-FFF2-40B4-BE49-F238E27FC236}">
                <a16:creationId xmlns:a16="http://schemas.microsoft.com/office/drawing/2014/main" id="{8C29B651-B603-E0E4-A180-5C1E20BB990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2412" y="839337"/>
            <a:ext cx="5836550" cy="3915201"/>
          </a:xfrm>
          <a:prstGeom prst="rect">
            <a:avLst/>
          </a:prstGeom>
        </p:spPr>
      </p:pic>
      <p:graphicFrame>
        <p:nvGraphicFramePr>
          <p:cNvPr id="6" name="表格 6">
            <a:extLst>
              <a:ext uri="{FF2B5EF4-FFF2-40B4-BE49-F238E27FC236}">
                <a16:creationId xmlns:a16="http://schemas.microsoft.com/office/drawing/2014/main" id="{704F40D8-F66A-7F7F-4494-700D7FE95040}"/>
              </a:ext>
            </a:extLst>
          </p:cNvPr>
          <p:cNvGraphicFramePr>
            <a:graphicFrameLocks noGrp="1"/>
          </p:cNvGraphicFramePr>
          <p:nvPr>
            <p:extLst>
              <p:ext uri="{D42A27DB-BD31-4B8C-83A1-F6EECF244321}">
                <p14:modId xmlns:p14="http://schemas.microsoft.com/office/powerpoint/2010/main" val="2488407993"/>
              </p:ext>
            </p:extLst>
          </p:nvPr>
        </p:nvGraphicFramePr>
        <p:xfrm>
          <a:off x="6455391" y="2146076"/>
          <a:ext cx="2481618" cy="897673"/>
        </p:xfrm>
        <a:graphic>
          <a:graphicData uri="http://schemas.openxmlformats.org/drawingml/2006/table">
            <a:tbl>
              <a:tblPr firstRow="1" bandRow="1">
                <a:tableStyleId>{5940675A-B579-460E-94D1-54222C63F5DA}</a:tableStyleId>
              </a:tblPr>
              <a:tblGrid>
                <a:gridCol w="827206">
                  <a:extLst>
                    <a:ext uri="{9D8B030D-6E8A-4147-A177-3AD203B41FA5}">
                      <a16:colId xmlns:a16="http://schemas.microsoft.com/office/drawing/2014/main" val="4030887399"/>
                    </a:ext>
                  </a:extLst>
                </a:gridCol>
                <a:gridCol w="827206">
                  <a:extLst>
                    <a:ext uri="{9D8B030D-6E8A-4147-A177-3AD203B41FA5}">
                      <a16:colId xmlns:a16="http://schemas.microsoft.com/office/drawing/2014/main" val="105952902"/>
                    </a:ext>
                  </a:extLst>
                </a:gridCol>
                <a:gridCol w="827206">
                  <a:extLst>
                    <a:ext uri="{9D8B030D-6E8A-4147-A177-3AD203B41FA5}">
                      <a16:colId xmlns:a16="http://schemas.microsoft.com/office/drawing/2014/main" val="3831774305"/>
                    </a:ext>
                  </a:extLst>
                </a:gridCol>
              </a:tblGrid>
              <a:tr h="394753">
                <a:tc>
                  <a:txBody>
                    <a:bodyPr/>
                    <a:lstStyle/>
                    <a:p>
                      <a:pPr algn="ctr"/>
                      <a:r>
                        <a:rPr lang="zh-CN" altLang="en-US" dirty="0"/>
                        <a:t>图像数据</a:t>
                      </a:r>
                    </a:p>
                  </a:txBody>
                  <a:tcPr/>
                </a:tc>
                <a:tc>
                  <a:txBody>
                    <a:bodyPr/>
                    <a:lstStyle/>
                    <a:p>
                      <a:pPr algn="ctr"/>
                      <a:r>
                        <a:rPr lang="zh-CN" altLang="en-US" dirty="0"/>
                        <a:t>可行驶区域</a:t>
                      </a:r>
                    </a:p>
                  </a:txBody>
                  <a:tcPr/>
                </a:tc>
                <a:tc>
                  <a:txBody>
                    <a:bodyPr/>
                    <a:lstStyle/>
                    <a:p>
                      <a:pPr algn="ctr"/>
                      <a:r>
                        <a:rPr lang="zh-CN" altLang="en-US" dirty="0"/>
                        <a:t>目标数据</a:t>
                      </a:r>
                    </a:p>
                  </a:txBody>
                  <a:tcPr/>
                </a:tc>
                <a:extLst>
                  <a:ext uri="{0D108BD9-81ED-4DB2-BD59-A6C34878D82A}">
                    <a16:rowId xmlns:a16="http://schemas.microsoft.com/office/drawing/2014/main" val="1458785946"/>
                  </a:ext>
                </a:extLst>
              </a:tr>
              <a:tr h="394753">
                <a:tc>
                  <a:txBody>
                    <a:bodyPr/>
                    <a:lstStyle/>
                    <a:p>
                      <a:pPr algn="ctr"/>
                      <a:r>
                        <a:rPr lang="zh-CN" altLang="en-US" dirty="0"/>
                        <a:t>静态化图</a:t>
                      </a:r>
                    </a:p>
                  </a:txBody>
                  <a:tcPr/>
                </a:tc>
                <a:tc>
                  <a:txBody>
                    <a:bodyPr/>
                    <a:lstStyle/>
                    <a:p>
                      <a:pPr algn="ctr"/>
                      <a:r>
                        <a:rPr lang="zh-CN" altLang="en-US" dirty="0"/>
                        <a:t>自车运动数据</a:t>
                      </a:r>
                    </a:p>
                  </a:txBody>
                  <a:tcPr/>
                </a:tc>
                <a:tc>
                  <a:txBody>
                    <a:bodyPr/>
                    <a:lstStyle/>
                    <a:p>
                      <a:pPr algn="ctr"/>
                      <a:r>
                        <a:rPr lang="zh-CN" altLang="en-US" dirty="0"/>
                        <a:t>航向角和车辆经纬度数据</a:t>
                      </a:r>
                    </a:p>
                  </a:txBody>
                  <a:tcPr/>
                </a:tc>
                <a:extLst>
                  <a:ext uri="{0D108BD9-81ED-4DB2-BD59-A6C34878D82A}">
                    <a16:rowId xmlns:a16="http://schemas.microsoft.com/office/drawing/2014/main" val="473480935"/>
                  </a:ext>
                </a:extLst>
              </a:tr>
            </a:tbl>
          </a:graphicData>
        </a:graphic>
      </p:graphicFrame>
      <p:sp>
        <p:nvSpPr>
          <p:cNvPr id="7" name="灯片编号占位符 6">
            <a:extLst>
              <a:ext uri="{FF2B5EF4-FFF2-40B4-BE49-F238E27FC236}">
                <a16:creationId xmlns:a16="http://schemas.microsoft.com/office/drawing/2014/main" id="{7068CC2D-531A-660A-C0A2-B554AD95B561}"/>
              </a:ext>
            </a:extLst>
          </p:cNvPr>
          <p:cNvSpPr>
            <a:spLocks noGrp="1"/>
          </p:cNvSpPr>
          <p:nvPr>
            <p:ph type="sldNum" sz="quarter" idx="10"/>
          </p:nvPr>
        </p:nvSpPr>
        <p:spPr/>
        <p:txBody>
          <a:bodyPr>
            <a:normAutofit fontScale="92500"/>
          </a:bodyPr>
          <a:lstStyle/>
          <a:p>
            <a:fld id="{86CB4B4D-7CA3-9044-876B-883B54F8677D}" type="slidenum">
              <a:rPr lang="en-US" altLang="zh-CN" smtClean="0"/>
              <a:t>18</a:t>
            </a:fld>
            <a:endParaRPr lang="zh-CN" altLang="en-US"/>
          </a:p>
        </p:txBody>
      </p:sp>
    </p:spTree>
    <p:extLst>
      <p:ext uri="{BB962C8B-B14F-4D97-AF65-F5344CB8AC3E}">
        <p14:creationId xmlns:p14="http://schemas.microsoft.com/office/powerpoint/2010/main" val="23561582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297F12-AAC2-2F01-A2F7-22F2A1501572}"/>
              </a:ext>
            </a:extLst>
          </p:cNvPr>
          <p:cNvSpPr>
            <a:spLocks noGrp="1"/>
          </p:cNvSpPr>
          <p:nvPr>
            <p:ph type="title"/>
          </p:nvPr>
        </p:nvSpPr>
        <p:spPr/>
        <p:txBody>
          <a:bodyPr>
            <a:normAutofit fontScale="90000"/>
          </a:bodyPr>
          <a:lstStyle/>
          <a:p>
            <a:r>
              <a:rPr lang="zh-CN" altLang="en-US" dirty="0"/>
              <a:t>实验数据准备</a:t>
            </a:r>
          </a:p>
        </p:txBody>
      </p:sp>
      <p:pic>
        <p:nvPicPr>
          <p:cNvPr id="3" name="output">
            <a:hlinkClick r:id="" action="ppaction://media"/>
            <a:extLst>
              <a:ext uri="{FF2B5EF4-FFF2-40B4-BE49-F238E27FC236}">
                <a16:creationId xmlns:a16="http://schemas.microsoft.com/office/drawing/2014/main" id="{E90DBF80-D8C4-F224-C3EE-BBD50D5B349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42828" y="663982"/>
            <a:ext cx="5733507" cy="4479518"/>
          </a:xfrm>
          <a:prstGeom prst="rect">
            <a:avLst/>
          </a:prstGeom>
        </p:spPr>
      </p:pic>
      <p:sp>
        <p:nvSpPr>
          <p:cNvPr id="4" name="文本框 3">
            <a:extLst>
              <a:ext uri="{FF2B5EF4-FFF2-40B4-BE49-F238E27FC236}">
                <a16:creationId xmlns:a16="http://schemas.microsoft.com/office/drawing/2014/main" id="{2DB702F2-C282-5D30-BFAA-00B26B81F1FC}"/>
              </a:ext>
            </a:extLst>
          </p:cNvPr>
          <p:cNvSpPr txBox="1"/>
          <p:nvPr/>
        </p:nvSpPr>
        <p:spPr>
          <a:xfrm>
            <a:off x="6312090" y="893928"/>
            <a:ext cx="1220843" cy="2616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100" b="1" i="0" u="none" strike="noStrike" cap="none" spc="0" normalizeH="0" baseline="0" dirty="0">
                <a:ln>
                  <a:noFill/>
                </a:ln>
                <a:solidFill>
                  <a:srgbClr val="000000"/>
                </a:solidFill>
                <a:effectLst/>
                <a:uFillTx/>
                <a:latin typeface="+mn-lt"/>
                <a:ea typeface="+mn-ea"/>
                <a:cs typeface="+mn-cs"/>
                <a:sym typeface="Helvetica"/>
              </a:rPr>
              <a:t>对数据集观察结论</a:t>
            </a:r>
          </a:p>
        </p:txBody>
      </p:sp>
      <p:sp>
        <p:nvSpPr>
          <p:cNvPr id="5" name="文本框 4">
            <a:extLst>
              <a:ext uri="{FF2B5EF4-FFF2-40B4-BE49-F238E27FC236}">
                <a16:creationId xmlns:a16="http://schemas.microsoft.com/office/drawing/2014/main" id="{238586C3-FF22-5E09-18C9-7F0D0B1CFD6A}"/>
              </a:ext>
            </a:extLst>
          </p:cNvPr>
          <p:cNvSpPr txBox="1"/>
          <p:nvPr/>
        </p:nvSpPr>
        <p:spPr>
          <a:xfrm>
            <a:off x="6380328" y="1398896"/>
            <a:ext cx="2512387" cy="8309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zh-CN" altLang="en-US" sz="1200" b="0" i="0" u="none" strike="noStrike" cap="none" spc="0" normalizeH="0" baseline="0" dirty="0">
                <a:ln>
                  <a:noFill/>
                </a:ln>
                <a:solidFill>
                  <a:srgbClr val="000000"/>
                </a:solidFill>
                <a:effectLst/>
                <a:uFillTx/>
                <a:latin typeface="+mn-lt"/>
                <a:ea typeface="+mn-ea"/>
                <a:cs typeface="+mn-cs"/>
                <a:sym typeface="Helvetica"/>
              </a:rPr>
              <a:t>数据集的数据字段简单不适合较复杂因素的模型；</a:t>
            </a:r>
            <a:endParaRPr kumimoji="0" lang="en-US" altLang="zh-CN" sz="1200" b="0" i="0" u="none" strike="noStrike" cap="none" spc="0" normalizeH="0" baseline="0" dirty="0">
              <a:ln>
                <a:noFill/>
              </a:ln>
              <a:solidFill>
                <a:srgbClr val="000000"/>
              </a:solidFill>
              <a:effectLst/>
              <a:uFillTx/>
              <a:latin typeface="+mn-lt"/>
              <a:ea typeface="+mn-ea"/>
              <a:cs typeface="+mn-cs"/>
              <a:sym typeface="Helvetica"/>
            </a:endParaRPr>
          </a:p>
          <a:p>
            <a:pPr marL="171450" marR="0" indent="-17145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zh-CN" altLang="en-US" sz="1200" b="0" i="0" u="none" strike="noStrike" cap="none" spc="0" normalizeH="0" baseline="0" dirty="0">
                <a:ln>
                  <a:noFill/>
                </a:ln>
                <a:solidFill>
                  <a:srgbClr val="000000"/>
                </a:solidFill>
                <a:effectLst/>
                <a:uFillTx/>
                <a:latin typeface="+mn-lt"/>
                <a:ea typeface="+mn-ea"/>
                <a:cs typeface="+mn-cs"/>
                <a:sym typeface="Helvetica"/>
              </a:rPr>
              <a:t>数据集的数量较少，不适合使用复杂神经网络的模型；</a:t>
            </a:r>
          </a:p>
        </p:txBody>
      </p:sp>
      <p:sp>
        <p:nvSpPr>
          <p:cNvPr id="6" name="灯片编号占位符 5">
            <a:extLst>
              <a:ext uri="{FF2B5EF4-FFF2-40B4-BE49-F238E27FC236}">
                <a16:creationId xmlns:a16="http://schemas.microsoft.com/office/drawing/2014/main" id="{0EB0269B-3B83-6821-19F1-CA17AE10A989}"/>
              </a:ext>
            </a:extLst>
          </p:cNvPr>
          <p:cNvSpPr>
            <a:spLocks noGrp="1"/>
          </p:cNvSpPr>
          <p:nvPr>
            <p:ph type="sldNum" sz="quarter" idx="10"/>
          </p:nvPr>
        </p:nvSpPr>
        <p:spPr/>
        <p:txBody>
          <a:bodyPr>
            <a:normAutofit fontScale="92500"/>
          </a:bodyPr>
          <a:lstStyle/>
          <a:p>
            <a:fld id="{86CB4B4D-7CA3-9044-876B-883B54F8677D}" type="slidenum">
              <a:rPr lang="en-US" altLang="zh-CN" smtClean="0"/>
              <a:t>19</a:t>
            </a:fld>
            <a:endParaRPr lang="zh-CN" altLang="en-US"/>
          </a:p>
        </p:txBody>
      </p:sp>
    </p:spTree>
    <p:extLst>
      <p:ext uri="{BB962C8B-B14F-4D97-AF65-F5344CB8AC3E}">
        <p14:creationId xmlns:p14="http://schemas.microsoft.com/office/powerpoint/2010/main" val="325924980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 name="未标题-3.png" descr="未标题-3.png"/>
          <p:cNvPicPr>
            <a:picLocks noChangeAspect="1"/>
          </p:cNvPicPr>
          <p:nvPr/>
        </p:nvPicPr>
        <p:blipFill>
          <a:blip r:embed="rId2"/>
          <a:srcRect l="50085" t="10041" b="10041"/>
          <a:stretch>
            <a:fillRect/>
          </a:stretch>
        </p:blipFill>
        <p:spPr>
          <a:xfrm>
            <a:off x="1477908" y="1943535"/>
            <a:ext cx="3255794" cy="667409"/>
          </a:xfrm>
          <a:prstGeom prst="rect">
            <a:avLst/>
          </a:prstGeom>
          <a:ln w="12700">
            <a:miter lim="400000"/>
          </a:ln>
        </p:spPr>
      </p:pic>
      <p:pic>
        <p:nvPicPr>
          <p:cNvPr id="85" name="矢量智能对象.png" descr="矢量智能对象.png"/>
          <p:cNvPicPr>
            <a:picLocks noChangeAspect="1"/>
          </p:cNvPicPr>
          <p:nvPr/>
        </p:nvPicPr>
        <p:blipFill>
          <a:blip r:embed="rId3"/>
          <a:stretch>
            <a:fillRect/>
          </a:stretch>
        </p:blipFill>
        <p:spPr>
          <a:xfrm>
            <a:off x="7137400" y="207114"/>
            <a:ext cx="1606625" cy="497216"/>
          </a:xfrm>
          <a:prstGeom prst="rect">
            <a:avLst/>
          </a:prstGeom>
          <a:ln w="12700">
            <a:miter lim="400000"/>
          </a:ln>
        </p:spPr>
      </p:pic>
      <p:sp>
        <p:nvSpPr>
          <p:cNvPr id="86" name="文本框 14"/>
          <p:cNvSpPr txBox="1"/>
          <p:nvPr/>
        </p:nvSpPr>
        <p:spPr>
          <a:xfrm>
            <a:off x="836295" y="452529"/>
            <a:ext cx="7471410" cy="5486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defTabSz="685800">
              <a:defRPr sz="3600" spc="120">
                <a:solidFill>
                  <a:srgbClr val="0C003A"/>
                </a:solidFill>
                <a:latin typeface="Source Han Sans CN Medium"/>
                <a:ea typeface="Source Han Sans CN Medium"/>
                <a:cs typeface="Source Han Sans CN Medium"/>
                <a:sym typeface="Source Han Sans CN Medium"/>
              </a:defRPr>
            </a:lvl1pPr>
          </a:lstStyle>
          <a:p>
            <a:r>
              <a:t>目录页</a:t>
            </a:r>
          </a:p>
        </p:txBody>
      </p:sp>
      <p:grpSp>
        <p:nvGrpSpPr>
          <p:cNvPr id="89" name="组合 25"/>
          <p:cNvGrpSpPr/>
          <p:nvPr/>
        </p:nvGrpSpPr>
        <p:grpSpPr>
          <a:xfrm>
            <a:off x="1611256" y="2041036"/>
            <a:ext cx="2228767" cy="434339"/>
            <a:chOff x="0" y="0"/>
            <a:chExt cx="2228766" cy="434338"/>
          </a:xfrm>
        </p:grpSpPr>
        <p:sp>
          <p:nvSpPr>
            <p:cNvPr id="87" name="文本框 26"/>
            <p:cNvSpPr txBox="1"/>
            <p:nvPr/>
          </p:nvSpPr>
          <p:spPr>
            <a:xfrm>
              <a:off x="0" y="12700"/>
              <a:ext cx="830059" cy="4216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t>01</a:t>
              </a:r>
            </a:p>
          </p:txBody>
        </p:sp>
        <p:sp>
          <p:nvSpPr>
            <p:cNvPr id="88" name="文本框 27"/>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题目分析</a:t>
              </a:r>
              <a:endParaRPr dirty="0"/>
            </a:p>
          </p:txBody>
        </p:sp>
      </p:grpSp>
      <p:pic>
        <p:nvPicPr>
          <p:cNvPr id="90" name="未标题-3.png" descr="未标题-3.png"/>
          <p:cNvPicPr>
            <a:picLocks noChangeAspect="1"/>
          </p:cNvPicPr>
          <p:nvPr/>
        </p:nvPicPr>
        <p:blipFill>
          <a:blip r:embed="rId2"/>
          <a:srcRect l="50085" t="10041" b="10041"/>
          <a:stretch>
            <a:fillRect/>
          </a:stretch>
        </p:blipFill>
        <p:spPr>
          <a:xfrm>
            <a:off x="5110108" y="1943535"/>
            <a:ext cx="3255794" cy="667409"/>
          </a:xfrm>
          <a:prstGeom prst="rect">
            <a:avLst/>
          </a:prstGeom>
          <a:ln w="12700">
            <a:miter lim="400000"/>
          </a:ln>
        </p:spPr>
      </p:pic>
      <p:grpSp>
        <p:nvGrpSpPr>
          <p:cNvPr id="93" name="组合 25"/>
          <p:cNvGrpSpPr/>
          <p:nvPr/>
        </p:nvGrpSpPr>
        <p:grpSpPr>
          <a:xfrm>
            <a:off x="5243456" y="2041036"/>
            <a:ext cx="2228767" cy="434339"/>
            <a:chOff x="0" y="0"/>
            <a:chExt cx="2228766" cy="434338"/>
          </a:xfrm>
        </p:grpSpPr>
        <p:sp>
          <p:nvSpPr>
            <p:cNvPr id="91" name="文本框 26"/>
            <p:cNvSpPr txBox="1"/>
            <p:nvPr/>
          </p:nvSpPr>
          <p:spPr>
            <a:xfrm>
              <a:off x="0" y="12700"/>
              <a:ext cx="830059" cy="4216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t>02</a:t>
              </a:r>
            </a:p>
          </p:txBody>
        </p:sp>
        <p:sp>
          <p:nvSpPr>
            <p:cNvPr id="92" name="文本框 27"/>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背景分析</a:t>
              </a:r>
              <a:endParaRPr dirty="0"/>
            </a:p>
          </p:txBody>
        </p:sp>
      </p:grpSp>
      <p:pic>
        <p:nvPicPr>
          <p:cNvPr id="94" name="未标题-3.png" descr="未标题-3.png"/>
          <p:cNvPicPr>
            <a:picLocks noChangeAspect="1"/>
          </p:cNvPicPr>
          <p:nvPr/>
        </p:nvPicPr>
        <p:blipFill>
          <a:blip r:embed="rId2"/>
          <a:srcRect l="50085" t="10041" b="10041"/>
          <a:stretch>
            <a:fillRect/>
          </a:stretch>
        </p:blipFill>
        <p:spPr>
          <a:xfrm>
            <a:off x="1477908" y="2883335"/>
            <a:ext cx="3255794" cy="667409"/>
          </a:xfrm>
          <a:prstGeom prst="rect">
            <a:avLst/>
          </a:prstGeom>
          <a:ln w="12700">
            <a:miter lim="400000"/>
          </a:ln>
        </p:spPr>
      </p:pic>
      <p:grpSp>
        <p:nvGrpSpPr>
          <p:cNvPr id="97" name="组合 25"/>
          <p:cNvGrpSpPr/>
          <p:nvPr/>
        </p:nvGrpSpPr>
        <p:grpSpPr>
          <a:xfrm>
            <a:off x="1611256" y="2980836"/>
            <a:ext cx="2228767" cy="434339"/>
            <a:chOff x="0" y="0"/>
            <a:chExt cx="2228766" cy="434338"/>
          </a:xfrm>
        </p:grpSpPr>
        <p:sp>
          <p:nvSpPr>
            <p:cNvPr id="95" name="文本框 26"/>
            <p:cNvSpPr txBox="1"/>
            <p:nvPr/>
          </p:nvSpPr>
          <p:spPr>
            <a:xfrm>
              <a:off x="0" y="12700"/>
              <a:ext cx="830059" cy="4216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t>03</a:t>
              </a:r>
            </a:p>
          </p:txBody>
        </p:sp>
        <p:sp>
          <p:nvSpPr>
            <p:cNvPr id="96" name="文本框 27"/>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方法描述</a:t>
              </a:r>
              <a:endParaRPr dirty="0"/>
            </a:p>
          </p:txBody>
        </p:sp>
      </p:grpSp>
      <p:pic>
        <p:nvPicPr>
          <p:cNvPr id="98" name="未标题-3.png" descr="未标题-3.png"/>
          <p:cNvPicPr>
            <a:picLocks noChangeAspect="1"/>
          </p:cNvPicPr>
          <p:nvPr/>
        </p:nvPicPr>
        <p:blipFill>
          <a:blip r:embed="rId2"/>
          <a:srcRect l="50085" t="10041" b="10041"/>
          <a:stretch>
            <a:fillRect/>
          </a:stretch>
        </p:blipFill>
        <p:spPr>
          <a:xfrm>
            <a:off x="5110108" y="2883335"/>
            <a:ext cx="3255794" cy="667409"/>
          </a:xfrm>
          <a:prstGeom prst="rect">
            <a:avLst/>
          </a:prstGeom>
          <a:ln w="12700">
            <a:miter lim="400000"/>
          </a:ln>
        </p:spPr>
      </p:pic>
      <p:grpSp>
        <p:nvGrpSpPr>
          <p:cNvPr id="101" name="组合 25"/>
          <p:cNvGrpSpPr/>
          <p:nvPr/>
        </p:nvGrpSpPr>
        <p:grpSpPr>
          <a:xfrm>
            <a:off x="5243456" y="2980836"/>
            <a:ext cx="2228767" cy="434339"/>
            <a:chOff x="0" y="0"/>
            <a:chExt cx="2228766" cy="434338"/>
          </a:xfrm>
        </p:grpSpPr>
        <p:sp>
          <p:nvSpPr>
            <p:cNvPr id="99" name="文本框 26"/>
            <p:cNvSpPr txBox="1"/>
            <p:nvPr/>
          </p:nvSpPr>
          <p:spPr>
            <a:xfrm>
              <a:off x="0" y="12700"/>
              <a:ext cx="830059" cy="4216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t>04</a:t>
              </a:r>
            </a:p>
          </p:txBody>
        </p:sp>
        <p:sp>
          <p:nvSpPr>
            <p:cNvPr id="100" name="文本框 27"/>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实验分析</a:t>
              </a:r>
              <a:endParaRPr dirty="0"/>
            </a:p>
          </p:txBody>
        </p:sp>
      </p:grpSp>
      <p:pic>
        <p:nvPicPr>
          <p:cNvPr id="102" name="组 1.png" descr="组 1.png"/>
          <p:cNvPicPr>
            <a:picLocks noChangeAspect="1"/>
          </p:cNvPicPr>
          <p:nvPr/>
        </p:nvPicPr>
        <p:blipFill>
          <a:blip r:embed="rId4"/>
          <a:srcRect t="1583" b="40034"/>
          <a:stretch>
            <a:fillRect/>
          </a:stretch>
        </p:blipFill>
        <p:spPr>
          <a:xfrm>
            <a:off x="-2183" y="3339213"/>
            <a:ext cx="9148496" cy="1799758"/>
          </a:xfrm>
          <a:prstGeom prst="rect">
            <a:avLst/>
          </a:prstGeom>
          <a:ln w="12700">
            <a:miter lim="400000"/>
          </a:ln>
        </p:spPr>
      </p:pic>
      <p:sp>
        <p:nvSpPr>
          <p:cNvPr id="2" name="灯片编号占位符 1">
            <a:extLst>
              <a:ext uri="{FF2B5EF4-FFF2-40B4-BE49-F238E27FC236}">
                <a16:creationId xmlns:a16="http://schemas.microsoft.com/office/drawing/2014/main" id="{34952405-A7D4-7A39-F55A-09CB70DC8F31}"/>
              </a:ext>
            </a:extLst>
          </p:cNvPr>
          <p:cNvSpPr>
            <a:spLocks noGrp="1"/>
          </p:cNvSpPr>
          <p:nvPr>
            <p:ph type="sldNum" sz="quarter" idx="2"/>
          </p:nvPr>
        </p:nvSpPr>
        <p:spPr/>
        <p:txBody>
          <a:bodyPr>
            <a:normAutofit fontScale="92500"/>
          </a:bodyPr>
          <a:lstStyle/>
          <a:p>
            <a:fld id="{86CB4B4D-7CA3-9044-876B-883B54F8677D}" type="slidenum">
              <a:rPr lang="en-US" altLang="zh-CN" smtClean="0"/>
              <a:t>2</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00">
        <p:fade/>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 presetClass="entr" presetSubtype="1" fill="hold" grpId="1" nodeType="clickEffect">
                                  <p:stCondLst>
                                    <p:cond delay="0"/>
                                  </p:stCondLst>
                                  <p:iterate>
                                    <p:tmAbs val="0"/>
                                  </p:iterate>
                                  <p:childTnLst>
                                    <p:set>
                                      <p:cBhvr>
                                        <p:cTn id="6" fill="hold"/>
                                        <p:tgtEl>
                                          <p:spTgt spid="86"/>
                                        </p:tgtEl>
                                        <p:attrNameLst>
                                          <p:attrName>style.visibility</p:attrName>
                                        </p:attrNameLst>
                                      </p:cBhvr>
                                      <p:to>
                                        <p:strVal val="visible"/>
                                      </p:to>
                                    </p:set>
                                    <p:anim calcmode="lin" valueType="num">
                                      <p:cBhvr>
                                        <p:cTn id="7" dur="500" fill="hold"/>
                                        <p:tgtEl>
                                          <p:spTgt spid="86"/>
                                        </p:tgtEl>
                                        <p:attrNameLst>
                                          <p:attrName>ppt_x</p:attrName>
                                        </p:attrNameLst>
                                      </p:cBhvr>
                                      <p:tavLst>
                                        <p:tav tm="0">
                                          <p:val>
                                            <p:strVal val="#ppt_x"/>
                                          </p:val>
                                        </p:tav>
                                        <p:tav tm="100000">
                                          <p:val>
                                            <p:strVal val="#ppt_x"/>
                                          </p:val>
                                        </p:tav>
                                      </p:tavLst>
                                    </p:anim>
                                    <p:anim calcmode="lin" valueType="num">
                                      <p:cBhvr>
                                        <p:cTn id="8" dur="500" fill="hold"/>
                                        <p:tgtEl>
                                          <p:spTgt spid="8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3" presetClass="entr" presetSubtype="16" fill="hold" grpId="2" nodeType="afterEffect">
                                  <p:stCondLst>
                                    <p:cond delay="0"/>
                                  </p:stCondLst>
                                  <p:iterate>
                                    <p:tmAbs val="0"/>
                                  </p:iterate>
                                  <p:childTnLst>
                                    <p:set>
                                      <p:cBhvr>
                                        <p:cTn id="11" fill="hold"/>
                                        <p:tgtEl>
                                          <p:spTgt spid="89"/>
                                        </p:tgtEl>
                                        <p:attrNameLst>
                                          <p:attrName>style.visibility</p:attrName>
                                        </p:attrNameLst>
                                      </p:cBhvr>
                                      <p:to>
                                        <p:strVal val="visible"/>
                                      </p:to>
                                    </p:set>
                                    <p:anim calcmode="lin" valueType="num">
                                      <p:cBhvr>
                                        <p:cTn id="12" dur="500" fill="hold"/>
                                        <p:tgtEl>
                                          <p:spTgt spid="89"/>
                                        </p:tgtEl>
                                        <p:attrNameLst>
                                          <p:attrName>ppt_w</p:attrName>
                                        </p:attrNameLst>
                                      </p:cBhvr>
                                      <p:tavLst>
                                        <p:tav tm="0">
                                          <p:val>
                                            <p:fltVal val="0"/>
                                          </p:val>
                                        </p:tav>
                                        <p:tav tm="100000">
                                          <p:val>
                                            <p:strVal val="#ppt_w"/>
                                          </p:val>
                                        </p:tav>
                                      </p:tavLst>
                                    </p:anim>
                                    <p:anim calcmode="lin" valueType="num">
                                      <p:cBhvr>
                                        <p:cTn id="13" dur="500" fill="hold"/>
                                        <p:tgtEl>
                                          <p:spTgt spid="89"/>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23" presetClass="entr" presetSubtype="16" fill="hold" grpId="3" nodeType="afterEffect">
                                  <p:stCondLst>
                                    <p:cond delay="0"/>
                                  </p:stCondLst>
                                  <p:iterate>
                                    <p:tmAbs val="0"/>
                                  </p:iterate>
                                  <p:childTnLst>
                                    <p:set>
                                      <p:cBhvr>
                                        <p:cTn id="16" fill="hold"/>
                                        <p:tgtEl>
                                          <p:spTgt spid="93"/>
                                        </p:tgtEl>
                                        <p:attrNameLst>
                                          <p:attrName>style.visibility</p:attrName>
                                        </p:attrNameLst>
                                      </p:cBhvr>
                                      <p:to>
                                        <p:strVal val="visible"/>
                                      </p:to>
                                    </p:set>
                                    <p:anim calcmode="lin" valueType="num">
                                      <p:cBhvr>
                                        <p:cTn id="17" dur="500" fill="hold"/>
                                        <p:tgtEl>
                                          <p:spTgt spid="93"/>
                                        </p:tgtEl>
                                        <p:attrNameLst>
                                          <p:attrName>ppt_w</p:attrName>
                                        </p:attrNameLst>
                                      </p:cBhvr>
                                      <p:tavLst>
                                        <p:tav tm="0">
                                          <p:val>
                                            <p:fltVal val="0"/>
                                          </p:val>
                                        </p:tav>
                                        <p:tav tm="100000">
                                          <p:val>
                                            <p:strVal val="#ppt_w"/>
                                          </p:val>
                                        </p:tav>
                                      </p:tavLst>
                                    </p:anim>
                                    <p:anim calcmode="lin" valueType="num">
                                      <p:cBhvr>
                                        <p:cTn id="18" dur="500" fill="hold"/>
                                        <p:tgtEl>
                                          <p:spTgt spid="93"/>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ID="23" presetClass="entr" presetSubtype="16" fill="hold" grpId="4" nodeType="afterEffect">
                                  <p:stCondLst>
                                    <p:cond delay="0"/>
                                  </p:stCondLst>
                                  <p:iterate>
                                    <p:tmAbs val="0"/>
                                  </p:iterate>
                                  <p:childTnLst>
                                    <p:set>
                                      <p:cBhvr>
                                        <p:cTn id="21" fill="hold"/>
                                        <p:tgtEl>
                                          <p:spTgt spid="97"/>
                                        </p:tgtEl>
                                        <p:attrNameLst>
                                          <p:attrName>style.visibility</p:attrName>
                                        </p:attrNameLst>
                                      </p:cBhvr>
                                      <p:to>
                                        <p:strVal val="visible"/>
                                      </p:to>
                                    </p:set>
                                    <p:anim calcmode="lin" valueType="num">
                                      <p:cBhvr>
                                        <p:cTn id="22" dur="500" fill="hold"/>
                                        <p:tgtEl>
                                          <p:spTgt spid="97"/>
                                        </p:tgtEl>
                                        <p:attrNameLst>
                                          <p:attrName>ppt_w</p:attrName>
                                        </p:attrNameLst>
                                      </p:cBhvr>
                                      <p:tavLst>
                                        <p:tav tm="0">
                                          <p:val>
                                            <p:fltVal val="0"/>
                                          </p:val>
                                        </p:tav>
                                        <p:tav tm="100000">
                                          <p:val>
                                            <p:strVal val="#ppt_w"/>
                                          </p:val>
                                        </p:tav>
                                      </p:tavLst>
                                    </p:anim>
                                    <p:anim calcmode="lin" valueType="num">
                                      <p:cBhvr>
                                        <p:cTn id="23" dur="500" fill="hold"/>
                                        <p:tgtEl>
                                          <p:spTgt spid="97"/>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ID="23" presetClass="entr" presetSubtype="16" fill="hold" grpId="5" nodeType="afterEffect">
                                  <p:stCondLst>
                                    <p:cond delay="0"/>
                                  </p:stCondLst>
                                  <p:iterate>
                                    <p:tmAbs val="0"/>
                                  </p:iterate>
                                  <p:childTnLst>
                                    <p:set>
                                      <p:cBhvr>
                                        <p:cTn id="26" fill="hold"/>
                                        <p:tgtEl>
                                          <p:spTgt spid="101"/>
                                        </p:tgtEl>
                                        <p:attrNameLst>
                                          <p:attrName>style.visibility</p:attrName>
                                        </p:attrNameLst>
                                      </p:cBhvr>
                                      <p:to>
                                        <p:strVal val="visible"/>
                                      </p:to>
                                    </p:set>
                                    <p:anim calcmode="lin" valueType="num">
                                      <p:cBhvr>
                                        <p:cTn id="27" dur="500" fill="hold"/>
                                        <p:tgtEl>
                                          <p:spTgt spid="101"/>
                                        </p:tgtEl>
                                        <p:attrNameLst>
                                          <p:attrName>ppt_w</p:attrName>
                                        </p:attrNameLst>
                                      </p:cBhvr>
                                      <p:tavLst>
                                        <p:tav tm="0">
                                          <p:val>
                                            <p:fltVal val="0"/>
                                          </p:val>
                                        </p:tav>
                                        <p:tav tm="100000">
                                          <p:val>
                                            <p:strVal val="#ppt_w"/>
                                          </p:val>
                                        </p:tav>
                                      </p:tavLst>
                                    </p:anim>
                                    <p:anim calcmode="lin" valueType="num">
                                      <p:cBhvr>
                                        <p:cTn id="28" dur="500" fill="hold"/>
                                        <p:tgtEl>
                                          <p:spTgt spid="10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1" animBg="1" advAuto="0"/>
      <p:bldP spid="89" grpId="2" animBg="1" advAuto="0"/>
      <p:bldP spid="93" grpId="3" animBg="1" advAuto="0"/>
      <p:bldP spid="97" grpId="4" animBg="1" advAuto="0"/>
      <p:bldP spid="101" grpId="5" animBg="1" advAuto="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AFA5EF42-E064-DF64-4141-9804AAB84116}"/>
              </a:ext>
            </a:extLst>
          </p:cNvPr>
          <p:cNvSpPr>
            <a:spLocks noGrp="1"/>
          </p:cNvSpPr>
          <p:nvPr>
            <p:ph type="title"/>
          </p:nvPr>
        </p:nvSpPr>
        <p:spPr/>
        <p:txBody>
          <a:bodyPr>
            <a:normAutofit fontScale="90000"/>
          </a:bodyPr>
          <a:lstStyle/>
          <a:p>
            <a:r>
              <a:rPr lang="zh-CN" altLang="en-US" dirty="0"/>
              <a:t>实验数据之风险图热力图</a:t>
            </a:r>
          </a:p>
        </p:txBody>
      </p:sp>
      <p:sp>
        <p:nvSpPr>
          <p:cNvPr id="2" name="灯片编号占位符 1">
            <a:extLst>
              <a:ext uri="{FF2B5EF4-FFF2-40B4-BE49-F238E27FC236}">
                <a16:creationId xmlns:a16="http://schemas.microsoft.com/office/drawing/2014/main" id="{A3E41A6D-AAB9-FC5F-D267-0762C379DDDB}"/>
              </a:ext>
            </a:extLst>
          </p:cNvPr>
          <p:cNvSpPr>
            <a:spLocks noGrp="1"/>
          </p:cNvSpPr>
          <p:nvPr>
            <p:ph type="sldNum" sz="quarter" idx="10"/>
          </p:nvPr>
        </p:nvSpPr>
        <p:spPr/>
        <p:txBody>
          <a:bodyPr>
            <a:normAutofit fontScale="92500"/>
          </a:bodyPr>
          <a:lstStyle/>
          <a:p>
            <a:fld id="{86CB4B4D-7CA3-9044-876B-883B54F8677D}" type="slidenum">
              <a:rPr lang="en-US" altLang="zh-CN" smtClean="0"/>
              <a:t>20</a:t>
            </a:fld>
            <a:endParaRPr lang="zh-CN" altLang="en-US"/>
          </a:p>
        </p:txBody>
      </p:sp>
      <p:pic>
        <p:nvPicPr>
          <p:cNvPr id="4" name="图片 3">
            <a:extLst>
              <a:ext uri="{FF2B5EF4-FFF2-40B4-BE49-F238E27FC236}">
                <a16:creationId xmlns:a16="http://schemas.microsoft.com/office/drawing/2014/main" id="{6F6AC55B-B7A3-A6EC-62DB-04E6FB4573A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2833" y="663982"/>
            <a:ext cx="4431095" cy="4274784"/>
          </a:xfrm>
          <a:prstGeom prst="rect">
            <a:avLst/>
          </a:prstGeom>
        </p:spPr>
      </p:pic>
    </p:spTree>
    <p:extLst>
      <p:ext uri="{BB962C8B-B14F-4D97-AF65-F5344CB8AC3E}">
        <p14:creationId xmlns:p14="http://schemas.microsoft.com/office/powerpoint/2010/main" val="125564753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659666617.49_1659666654.17">
            <a:hlinkClick r:id="" action="ppaction://media"/>
            <a:extLst>
              <a:ext uri="{FF2B5EF4-FFF2-40B4-BE49-F238E27FC236}">
                <a16:creationId xmlns:a16="http://schemas.microsoft.com/office/drawing/2014/main" id="{97C4CD89-5EFB-9ACD-742F-A8C6391A76AE}"/>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566382" y="669527"/>
            <a:ext cx="4512363" cy="3525453"/>
          </a:xfrm>
          <a:prstGeom prst="rect">
            <a:avLst/>
          </a:prstGeom>
        </p:spPr>
      </p:pic>
      <p:pic>
        <p:nvPicPr>
          <p:cNvPr id="3" name="riskmap">
            <a:hlinkClick r:id="" action="ppaction://media"/>
            <a:extLst>
              <a:ext uri="{FF2B5EF4-FFF2-40B4-BE49-F238E27FC236}">
                <a16:creationId xmlns:a16="http://schemas.microsoft.com/office/drawing/2014/main" id="{727E2BDF-78CD-2EAE-518E-EF9F08B3E4DF}"/>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5001906" y="866634"/>
            <a:ext cx="3575712" cy="1347100"/>
          </a:xfrm>
          <a:prstGeom prst="rect">
            <a:avLst/>
          </a:prstGeom>
        </p:spPr>
      </p:pic>
      <p:pic>
        <p:nvPicPr>
          <p:cNvPr id="4" name="hotmap">
            <a:hlinkClick r:id="" action="ppaction://media"/>
            <a:extLst>
              <a:ext uri="{FF2B5EF4-FFF2-40B4-BE49-F238E27FC236}">
                <a16:creationId xmlns:a16="http://schemas.microsoft.com/office/drawing/2014/main" id="{D38525C4-E6D5-98D4-EE16-5A3A3545FC9D}"/>
              </a:ext>
            </a:extLst>
          </p:cNvPr>
          <p:cNvPicPr>
            <a:picLocks noChangeAspect="1"/>
          </p:cNvPicPr>
          <p:nvPr>
            <a:videoFile r:link="rId6"/>
            <p:extLst>
              <p:ext uri="{DAA4B4D4-6D71-4841-9C94-3DE7FCFB9230}">
                <p14:media xmlns:p14="http://schemas.microsoft.com/office/powerpoint/2010/main" r:embed="rId5"/>
              </p:ext>
            </p:extLst>
          </p:nvPr>
        </p:nvPicPr>
        <p:blipFill>
          <a:blip r:embed="rId10"/>
          <a:stretch>
            <a:fillRect/>
          </a:stretch>
        </p:blipFill>
        <p:spPr>
          <a:xfrm>
            <a:off x="5220268" y="2348603"/>
            <a:ext cx="3828197" cy="1766553"/>
          </a:xfrm>
          <a:prstGeom prst="rect">
            <a:avLst/>
          </a:prstGeom>
        </p:spPr>
      </p:pic>
      <p:sp>
        <p:nvSpPr>
          <p:cNvPr id="5" name="标题 4">
            <a:extLst>
              <a:ext uri="{FF2B5EF4-FFF2-40B4-BE49-F238E27FC236}">
                <a16:creationId xmlns:a16="http://schemas.microsoft.com/office/drawing/2014/main" id="{387CD581-DAAD-DC11-B3E7-4A697202A645}"/>
              </a:ext>
            </a:extLst>
          </p:cNvPr>
          <p:cNvSpPr>
            <a:spLocks noGrp="1"/>
          </p:cNvSpPr>
          <p:nvPr>
            <p:ph type="title"/>
          </p:nvPr>
        </p:nvSpPr>
        <p:spPr/>
        <p:txBody>
          <a:bodyPr>
            <a:normAutofit fontScale="90000"/>
          </a:bodyPr>
          <a:lstStyle/>
          <a:p>
            <a:r>
              <a:rPr lang="zh-CN" altLang="en-US" dirty="0"/>
              <a:t>实验数据之风险图热力图</a:t>
            </a:r>
          </a:p>
        </p:txBody>
      </p:sp>
      <p:sp>
        <p:nvSpPr>
          <p:cNvPr id="6" name="灯片编号占位符 5">
            <a:extLst>
              <a:ext uri="{FF2B5EF4-FFF2-40B4-BE49-F238E27FC236}">
                <a16:creationId xmlns:a16="http://schemas.microsoft.com/office/drawing/2014/main" id="{82E07D92-E964-F0B8-4019-DFECFE49ADD3}"/>
              </a:ext>
            </a:extLst>
          </p:cNvPr>
          <p:cNvSpPr>
            <a:spLocks noGrp="1"/>
          </p:cNvSpPr>
          <p:nvPr>
            <p:ph type="sldNum" sz="quarter" idx="10"/>
          </p:nvPr>
        </p:nvSpPr>
        <p:spPr/>
        <p:txBody>
          <a:bodyPr>
            <a:normAutofit fontScale="92500"/>
          </a:bodyPr>
          <a:lstStyle/>
          <a:p>
            <a:fld id="{86CB4B4D-7CA3-9044-876B-883B54F8677D}" type="slidenum">
              <a:rPr lang="en-US" altLang="zh-CN" smtClean="0"/>
              <a:t>21</a:t>
            </a:fld>
            <a:endParaRPr lang="zh-CN" altLang="en-US"/>
          </a:p>
        </p:txBody>
      </p:sp>
    </p:spTree>
    <p:extLst>
      <p:ext uri="{BB962C8B-B14F-4D97-AF65-F5344CB8AC3E}">
        <p14:creationId xmlns:p14="http://schemas.microsoft.com/office/powerpoint/2010/main" val="56860922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25"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125" fill="hold"/>
                                        <p:tgtEl>
                                          <p:spTgt spid="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51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2"/>
                </p:tgtEl>
              </p:cMediaNode>
            </p:video>
            <p:seq concurrent="1" nextAc="seek">
              <p:cTn id="16" restart="whenNotActive" fill="hold" evtFilter="cancelBubble" nodeType="interactiveSeq">
                <p:stCondLst>
                  <p:cond evt="onClick" delay="0">
                    <p:tgtEl>
                      <p:spTgt spid="2"/>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2"/>
                                        </p:tgtEl>
                                      </p:cBhvr>
                                    </p:cmd>
                                  </p:childTnLst>
                                </p:cTn>
                              </p:par>
                            </p:childTnLst>
                          </p:cTn>
                        </p:par>
                      </p:childTnLst>
                    </p:cTn>
                  </p:par>
                </p:childTnLst>
              </p:cTn>
              <p:nextCondLst>
                <p:cond evt="onClick" delay="0">
                  <p:tgtEl>
                    <p:spTgt spid="2"/>
                  </p:tgtEl>
                </p:cond>
              </p:nextCondLst>
            </p:seq>
            <p:video>
              <p:cMediaNode vol="80000">
                <p:cTn id="21" fill="hold" display="0">
                  <p:stCondLst>
                    <p:cond delay="indefinite"/>
                  </p:stCondLst>
                </p:cTn>
                <p:tgtEl>
                  <p:spTgt spid="3"/>
                </p:tgtEl>
              </p:cMediaNode>
            </p:video>
            <p:seq concurrent="1" nextAc="seek">
              <p:cTn id="22" restart="whenNotActive" fill="hold" evtFilter="cancelBubble" nodeType="interactiveSeq">
                <p:stCondLst>
                  <p:cond evt="onClick" delay="0">
                    <p:tgtEl>
                      <p:spTgt spid="3"/>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3"/>
                                        </p:tgtEl>
                                      </p:cBhvr>
                                    </p:cmd>
                                  </p:childTnLst>
                                </p:cTn>
                              </p:par>
                            </p:childTnLst>
                          </p:cTn>
                        </p:par>
                      </p:childTnLst>
                    </p:cTn>
                  </p:par>
                </p:childTnLst>
              </p:cTn>
              <p:nextCondLst>
                <p:cond evt="onClick" delay="0">
                  <p:tgtEl>
                    <p:spTgt spid="3"/>
                  </p:tgtEl>
                </p:cond>
              </p:nextCondLst>
            </p:seq>
            <p:video>
              <p:cMediaNode vol="80000">
                <p:cTn id="27" fill="hold" display="0">
                  <p:stCondLst>
                    <p:cond delay="indefinite"/>
                  </p:stCondLst>
                </p:cTn>
                <p:tgtEl>
                  <p:spTgt spid="4"/>
                </p:tgtEl>
              </p:cMediaNode>
            </p:video>
            <p:seq concurrent="1" nextAc="seek">
              <p:cTn id="28" restart="whenNotActive" fill="hold" evtFilter="cancelBubble" nodeType="interactiveSeq">
                <p:stCondLst>
                  <p:cond evt="onClick" delay="0">
                    <p:tgtEl>
                      <p:spTgt spid="4"/>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76F8D8-2875-2341-0FA2-CB2C10DAB4AE}"/>
              </a:ext>
            </a:extLst>
          </p:cNvPr>
          <p:cNvSpPr>
            <a:spLocks noGrp="1"/>
          </p:cNvSpPr>
          <p:nvPr>
            <p:ph type="title"/>
          </p:nvPr>
        </p:nvSpPr>
        <p:spPr/>
        <p:txBody>
          <a:bodyPr>
            <a:normAutofit fontScale="90000"/>
          </a:bodyPr>
          <a:lstStyle/>
          <a:p>
            <a:r>
              <a:rPr lang="zh-CN" altLang="en-US" dirty="0"/>
              <a:t>实验数据之场景复杂度时序图</a:t>
            </a:r>
          </a:p>
        </p:txBody>
      </p:sp>
      <p:sp>
        <p:nvSpPr>
          <p:cNvPr id="3" name="灯片编号占位符 2">
            <a:extLst>
              <a:ext uri="{FF2B5EF4-FFF2-40B4-BE49-F238E27FC236}">
                <a16:creationId xmlns:a16="http://schemas.microsoft.com/office/drawing/2014/main" id="{76574007-2424-6621-658B-64E5F4E18E0E}"/>
              </a:ext>
            </a:extLst>
          </p:cNvPr>
          <p:cNvSpPr>
            <a:spLocks noGrp="1"/>
          </p:cNvSpPr>
          <p:nvPr>
            <p:ph type="sldNum" sz="quarter" idx="10"/>
          </p:nvPr>
        </p:nvSpPr>
        <p:spPr/>
        <p:txBody>
          <a:bodyPr>
            <a:normAutofit fontScale="92500"/>
          </a:bodyPr>
          <a:lstStyle/>
          <a:p>
            <a:fld id="{86CB4B4D-7CA3-9044-876B-883B54F8677D}" type="slidenum">
              <a:rPr lang="en-US" altLang="zh-CN" smtClean="0"/>
              <a:t>22</a:t>
            </a:fld>
            <a:endParaRPr lang="zh-CN" altLang="en-US"/>
          </a:p>
        </p:txBody>
      </p:sp>
      <p:pic>
        <p:nvPicPr>
          <p:cNvPr id="5" name="图片 4">
            <a:extLst>
              <a:ext uri="{FF2B5EF4-FFF2-40B4-BE49-F238E27FC236}">
                <a16:creationId xmlns:a16="http://schemas.microsoft.com/office/drawing/2014/main" id="{C168CE7E-C655-B744-F432-F9EBFB7CB0B3}"/>
              </a:ext>
            </a:extLst>
          </p:cNvPr>
          <p:cNvPicPr>
            <a:picLocks noChangeAspect="1"/>
          </p:cNvPicPr>
          <p:nvPr/>
        </p:nvPicPr>
        <p:blipFill>
          <a:blip r:embed="rId4"/>
          <a:stretch>
            <a:fillRect/>
          </a:stretch>
        </p:blipFill>
        <p:spPr>
          <a:xfrm>
            <a:off x="5076967" y="-9105"/>
            <a:ext cx="3405984" cy="2357648"/>
          </a:xfrm>
          <a:prstGeom prst="rect">
            <a:avLst/>
          </a:prstGeom>
        </p:spPr>
      </p:pic>
      <p:pic>
        <p:nvPicPr>
          <p:cNvPr id="7" name="图片 6">
            <a:extLst>
              <a:ext uri="{FF2B5EF4-FFF2-40B4-BE49-F238E27FC236}">
                <a16:creationId xmlns:a16="http://schemas.microsoft.com/office/drawing/2014/main" id="{2E83BF94-E9DC-B27D-6619-DEDD329C1BF6}"/>
              </a:ext>
            </a:extLst>
          </p:cNvPr>
          <p:cNvPicPr>
            <a:picLocks noChangeAspect="1"/>
          </p:cNvPicPr>
          <p:nvPr/>
        </p:nvPicPr>
        <p:blipFill>
          <a:blip r:embed="rId5"/>
          <a:stretch>
            <a:fillRect/>
          </a:stretch>
        </p:blipFill>
        <p:spPr>
          <a:xfrm>
            <a:off x="5129001" y="2571750"/>
            <a:ext cx="3393425" cy="2202678"/>
          </a:xfrm>
          <a:prstGeom prst="rect">
            <a:avLst/>
          </a:prstGeom>
        </p:spPr>
      </p:pic>
      <p:pic>
        <p:nvPicPr>
          <p:cNvPr id="8" name="complex">
            <a:hlinkClick r:id="" action="ppaction://media"/>
            <a:extLst>
              <a:ext uri="{FF2B5EF4-FFF2-40B4-BE49-F238E27FC236}">
                <a16:creationId xmlns:a16="http://schemas.microsoft.com/office/drawing/2014/main" id="{184005E4-0C54-8ABF-E3FC-6268FF8A598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61049" y="1319852"/>
            <a:ext cx="3979190" cy="3146066"/>
          </a:xfrm>
          <a:prstGeom prst="rect">
            <a:avLst/>
          </a:prstGeom>
        </p:spPr>
      </p:pic>
    </p:spTree>
    <p:extLst>
      <p:ext uri="{BB962C8B-B14F-4D97-AF65-F5344CB8AC3E}">
        <p14:creationId xmlns:p14="http://schemas.microsoft.com/office/powerpoint/2010/main" val="80963974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2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131F1A-ECBF-929F-6769-21AA2DB2E8F6}"/>
              </a:ext>
            </a:extLst>
          </p:cNvPr>
          <p:cNvSpPr>
            <a:spLocks noGrp="1"/>
          </p:cNvSpPr>
          <p:nvPr>
            <p:ph type="title"/>
          </p:nvPr>
        </p:nvSpPr>
        <p:spPr/>
        <p:txBody>
          <a:bodyPr>
            <a:normAutofit fontScale="90000"/>
          </a:bodyPr>
          <a:lstStyle/>
          <a:p>
            <a:r>
              <a:rPr lang="zh-CN" altLang="en-US" dirty="0"/>
              <a:t>实验数据之场景复杂度时序图</a:t>
            </a:r>
          </a:p>
        </p:txBody>
      </p:sp>
      <p:sp>
        <p:nvSpPr>
          <p:cNvPr id="3" name="灯片编号占位符 2">
            <a:extLst>
              <a:ext uri="{FF2B5EF4-FFF2-40B4-BE49-F238E27FC236}">
                <a16:creationId xmlns:a16="http://schemas.microsoft.com/office/drawing/2014/main" id="{AAD9705D-F72B-3ED1-B943-5A5E73EC3E54}"/>
              </a:ext>
            </a:extLst>
          </p:cNvPr>
          <p:cNvSpPr>
            <a:spLocks noGrp="1"/>
          </p:cNvSpPr>
          <p:nvPr>
            <p:ph type="sldNum" sz="quarter" idx="10"/>
          </p:nvPr>
        </p:nvSpPr>
        <p:spPr/>
        <p:txBody>
          <a:bodyPr>
            <a:normAutofit fontScale="92500"/>
          </a:bodyPr>
          <a:lstStyle/>
          <a:p>
            <a:fld id="{86CB4B4D-7CA3-9044-876B-883B54F8677D}" type="slidenum">
              <a:rPr lang="en-US" altLang="zh-CN" smtClean="0"/>
              <a:t>23</a:t>
            </a:fld>
            <a:endParaRPr lang="zh-CN" altLang="en-US"/>
          </a:p>
        </p:txBody>
      </p:sp>
      <p:graphicFrame>
        <p:nvGraphicFramePr>
          <p:cNvPr id="4" name="表格 3">
            <a:extLst>
              <a:ext uri="{FF2B5EF4-FFF2-40B4-BE49-F238E27FC236}">
                <a16:creationId xmlns:a16="http://schemas.microsoft.com/office/drawing/2014/main" id="{C5EB344D-7198-01AD-52AE-33331E6FB88D}"/>
              </a:ext>
            </a:extLst>
          </p:cNvPr>
          <p:cNvGraphicFramePr>
            <a:graphicFrameLocks noGrp="1"/>
          </p:cNvGraphicFramePr>
          <p:nvPr>
            <p:extLst>
              <p:ext uri="{D42A27DB-BD31-4B8C-83A1-F6EECF244321}">
                <p14:modId xmlns:p14="http://schemas.microsoft.com/office/powerpoint/2010/main" val="3195357152"/>
              </p:ext>
            </p:extLst>
          </p:nvPr>
        </p:nvGraphicFramePr>
        <p:xfrm>
          <a:off x="2697797" y="1780397"/>
          <a:ext cx="3748405" cy="1930845"/>
        </p:xfrm>
        <a:graphic>
          <a:graphicData uri="http://schemas.openxmlformats.org/drawingml/2006/table">
            <a:tbl>
              <a:tblPr firstRow="1" firstCol="1" bandRow="1">
                <a:tableStyleId>{5940675A-B579-460E-94D1-54222C63F5DA}</a:tableStyleId>
              </a:tblPr>
              <a:tblGrid>
                <a:gridCol w="2526333">
                  <a:extLst>
                    <a:ext uri="{9D8B030D-6E8A-4147-A177-3AD203B41FA5}">
                      <a16:colId xmlns:a16="http://schemas.microsoft.com/office/drawing/2014/main" val="4289731072"/>
                    </a:ext>
                  </a:extLst>
                </a:gridCol>
                <a:gridCol w="1222072">
                  <a:extLst>
                    <a:ext uri="{9D8B030D-6E8A-4147-A177-3AD203B41FA5}">
                      <a16:colId xmlns:a16="http://schemas.microsoft.com/office/drawing/2014/main" val="1357921372"/>
                    </a:ext>
                  </a:extLst>
                </a:gridCol>
              </a:tblGrid>
              <a:tr h="0">
                <a:tc>
                  <a:txBody>
                    <a:bodyPr/>
                    <a:lstStyle/>
                    <a:p>
                      <a:pPr algn="just">
                        <a:lnSpc>
                          <a:spcPct val="150000"/>
                        </a:lnSpc>
                      </a:pPr>
                      <a:r>
                        <a:rPr lang="zh-CN" sz="1050" kern="100">
                          <a:effectLst/>
                        </a:rPr>
                        <a:t>文件名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zh-CN" sz="1050" kern="100">
                          <a:effectLst/>
                        </a:rPr>
                        <a:t>场景复杂度值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4938651"/>
                  </a:ext>
                </a:extLst>
              </a:tr>
              <a:tr h="0">
                <a:tc>
                  <a:txBody>
                    <a:bodyPr/>
                    <a:lstStyle/>
                    <a:p>
                      <a:pPr algn="just">
                        <a:lnSpc>
                          <a:spcPct val="150000"/>
                        </a:lnSpc>
                      </a:pPr>
                      <a:r>
                        <a:rPr lang="en-US" sz="1050" kern="100" dirty="0">
                          <a:effectLst/>
                        </a:rPr>
                        <a:t>1659666617.49_1659666654.17.csv</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dirty="0">
                          <a:effectLst/>
                        </a:rPr>
                        <a:t>48497.76</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97167868"/>
                  </a:ext>
                </a:extLst>
              </a:tr>
              <a:tr h="0">
                <a:tc>
                  <a:txBody>
                    <a:bodyPr/>
                    <a:lstStyle/>
                    <a:p>
                      <a:pPr algn="just">
                        <a:lnSpc>
                          <a:spcPct val="150000"/>
                        </a:lnSpc>
                      </a:pPr>
                      <a:r>
                        <a:rPr lang="en-US" sz="1050" kern="100">
                          <a:effectLst/>
                        </a:rPr>
                        <a:t>1659666219.43_1659666263.64.csv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10555.12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73457562"/>
                  </a:ext>
                </a:extLst>
              </a:tr>
              <a:tr h="0">
                <a:tc>
                  <a:txBody>
                    <a:bodyPr/>
                    <a:lstStyle/>
                    <a:p>
                      <a:pPr algn="just">
                        <a:lnSpc>
                          <a:spcPct val="150000"/>
                        </a:lnSpc>
                      </a:pPr>
                      <a:r>
                        <a:rPr lang="en-US" sz="1050" kern="100">
                          <a:effectLst/>
                        </a:rPr>
                        <a:t>1659666333.89_1659666371.57.cvs</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40131.68</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11309714"/>
                  </a:ext>
                </a:extLst>
              </a:tr>
              <a:tr h="0">
                <a:tc>
                  <a:txBody>
                    <a:bodyPr/>
                    <a:lstStyle/>
                    <a:p>
                      <a:pPr algn="just">
                        <a:lnSpc>
                          <a:spcPct val="150000"/>
                        </a:lnSpc>
                      </a:pPr>
                      <a:r>
                        <a:rPr lang="en-US" sz="1050" kern="100">
                          <a:effectLst/>
                        </a:rPr>
                        <a:t>1659667549.44_1659667584.69.csv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22251.40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771682368"/>
                  </a:ext>
                </a:extLst>
              </a:tr>
              <a:tr h="0">
                <a:tc>
                  <a:txBody>
                    <a:bodyPr/>
                    <a:lstStyle/>
                    <a:p>
                      <a:pPr algn="just">
                        <a:lnSpc>
                          <a:spcPct val="150000"/>
                        </a:lnSpc>
                      </a:pPr>
                      <a:r>
                        <a:rPr lang="en-US" sz="1050" kern="100">
                          <a:effectLst/>
                        </a:rPr>
                        <a:t>1659669082.32_1659669115.1.csv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61798.95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59095290"/>
                  </a:ext>
                </a:extLst>
              </a:tr>
              <a:tr h="0">
                <a:tc>
                  <a:txBody>
                    <a:bodyPr/>
                    <a:lstStyle/>
                    <a:p>
                      <a:pPr algn="just">
                        <a:lnSpc>
                          <a:spcPct val="150000"/>
                        </a:lnSpc>
                      </a:pPr>
                      <a:r>
                        <a:rPr lang="en-US" sz="1050" kern="100">
                          <a:effectLst/>
                        </a:rPr>
                        <a:t>1659669115.49_1659669149.18.csv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88009.59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25508013"/>
                  </a:ext>
                </a:extLst>
              </a:tr>
              <a:tr h="0">
                <a:tc>
                  <a:txBody>
                    <a:bodyPr/>
                    <a:lstStyle/>
                    <a:p>
                      <a:pPr algn="just">
                        <a:lnSpc>
                          <a:spcPct val="150000"/>
                        </a:lnSpc>
                      </a:pPr>
                      <a:r>
                        <a:rPr lang="en-US" sz="1050" kern="100">
                          <a:effectLst/>
                        </a:rPr>
                        <a:t>1659669983.53_1659670020.52.csv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a:effectLst/>
                        </a:rPr>
                        <a:t>122246.59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50287792"/>
                  </a:ext>
                </a:extLst>
              </a:tr>
              <a:tr h="0">
                <a:tc>
                  <a:txBody>
                    <a:bodyPr/>
                    <a:lstStyle/>
                    <a:p>
                      <a:pPr algn="just">
                        <a:lnSpc>
                          <a:spcPct val="150000"/>
                        </a:lnSpc>
                      </a:pPr>
                      <a:r>
                        <a:rPr lang="en-US" sz="1050" kern="100">
                          <a:effectLst/>
                        </a:rPr>
                        <a:t>1659670062.6_1659670103.73.csv</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dirty="0">
                          <a:effectLst/>
                        </a:rPr>
                        <a:t>7025.42</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33071462"/>
                  </a:ext>
                </a:extLst>
              </a:tr>
            </a:tbl>
          </a:graphicData>
        </a:graphic>
      </p:graphicFrame>
      <p:pic>
        <p:nvPicPr>
          <p:cNvPr id="6" name="图片 5">
            <a:extLst>
              <a:ext uri="{FF2B5EF4-FFF2-40B4-BE49-F238E27FC236}">
                <a16:creationId xmlns:a16="http://schemas.microsoft.com/office/drawing/2014/main" id="{B1ED49A3-CEF2-376F-0ADC-EFE61A1E1142}"/>
              </a:ext>
            </a:extLst>
          </p:cNvPr>
          <p:cNvPicPr>
            <a:picLocks noChangeAspect="1"/>
          </p:cNvPicPr>
          <p:nvPr/>
        </p:nvPicPr>
        <p:blipFill>
          <a:blip r:embed="rId2"/>
          <a:stretch>
            <a:fillRect/>
          </a:stretch>
        </p:blipFill>
        <p:spPr>
          <a:xfrm>
            <a:off x="6752348" y="994409"/>
            <a:ext cx="1750220" cy="1004512"/>
          </a:xfrm>
          <a:prstGeom prst="rect">
            <a:avLst/>
          </a:prstGeom>
        </p:spPr>
      </p:pic>
      <p:cxnSp>
        <p:nvCxnSpPr>
          <p:cNvPr id="8" name="直接箭头连接符 7">
            <a:extLst>
              <a:ext uri="{FF2B5EF4-FFF2-40B4-BE49-F238E27FC236}">
                <a16:creationId xmlns:a16="http://schemas.microsoft.com/office/drawing/2014/main" id="{DB24E86E-BED3-33B6-E11C-41CB66DBA50F}"/>
              </a:ext>
            </a:extLst>
          </p:cNvPr>
          <p:cNvCxnSpPr>
            <a:endCxn id="6" idx="1"/>
          </p:cNvCxnSpPr>
          <p:nvPr/>
        </p:nvCxnSpPr>
        <p:spPr>
          <a:xfrm flipV="1">
            <a:off x="6273209" y="1496665"/>
            <a:ext cx="479139" cy="615670"/>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pic>
        <p:nvPicPr>
          <p:cNvPr id="10" name="图片 9">
            <a:extLst>
              <a:ext uri="{FF2B5EF4-FFF2-40B4-BE49-F238E27FC236}">
                <a16:creationId xmlns:a16="http://schemas.microsoft.com/office/drawing/2014/main" id="{16460CAE-326A-F448-BB73-CBE370207F0E}"/>
              </a:ext>
            </a:extLst>
          </p:cNvPr>
          <p:cNvPicPr>
            <a:picLocks noChangeAspect="1"/>
          </p:cNvPicPr>
          <p:nvPr/>
        </p:nvPicPr>
        <p:blipFill>
          <a:blip r:embed="rId3"/>
          <a:stretch>
            <a:fillRect/>
          </a:stretch>
        </p:blipFill>
        <p:spPr>
          <a:xfrm>
            <a:off x="6752348" y="2061387"/>
            <a:ext cx="1750220" cy="993952"/>
          </a:xfrm>
          <a:prstGeom prst="rect">
            <a:avLst/>
          </a:prstGeom>
        </p:spPr>
      </p:pic>
      <p:cxnSp>
        <p:nvCxnSpPr>
          <p:cNvPr id="12" name="直接箭头连接符 11">
            <a:extLst>
              <a:ext uri="{FF2B5EF4-FFF2-40B4-BE49-F238E27FC236}">
                <a16:creationId xmlns:a16="http://schemas.microsoft.com/office/drawing/2014/main" id="{ECE88BD0-01C5-3846-6CFE-903957640E6B}"/>
              </a:ext>
            </a:extLst>
          </p:cNvPr>
          <p:cNvCxnSpPr/>
          <p:nvPr/>
        </p:nvCxnSpPr>
        <p:spPr>
          <a:xfrm>
            <a:off x="6273209" y="2254102"/>
            <a:ext cx="479139" cy="148856"/>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pic>
        <p:nvPicPr>
          <p:cNvPr id="14" name="图片 13">
            <a:extLst>
              <a:ext uri="{FF2B5EF4-FFF2-40B4-BE49-F238E27FC236}">
                <a16:creationId xmlns:a16="http://schemas.microsoft.com/office/drawing/2014/main" id="{C3266F7C-ED3C-F52B-BD2C-73A4733F3DAA}"/>
              </a:ext>
            </a:extLst>
          </p:cNvPr>
          <p:cNvPicPr>
            <a:picLocks noChangeAspect="1"/>
          </p:cNvPicPr>
          <p:nvPr/>
        </p:nvPicPr>
        <p:blipFill>
          <a:blip r:embed="rId4"/>
          <a:stretch>
            <a:fillRect/>
          </a:stretch>
        </p:blipFill>
        <p:spPr>
          <a:xfrm>
            <a:off x="6787147" y="3176413"/>
            <a:ext cx="1750221" cy="1010570"/>
          </a:xfrm>
          <a:prstGeom prst="rect">
            <a:avLst/>
          </a:prstGeom>
        </p:spPr>
      </p:pic>
      <p:cxnSp>
        <p:nvCxnSpPr>
          <p:cNvPr id="16" name="直接箭头连接符 15">
            <a:extLst>
              <a:ext uri="{FF2B5EF4-FFF2-40B4-BE49-F238E27FC236}">
                <a16:creationId xmlns:a16="http://schemas.microsoft.com/office/drawing/2014/main" id="{E3FF998C-8E15-8AC9-32BE-6969945C0725}"/>
              </a:ext>
            </a:extLst>
          </p:cNvPr>
          <p:cNvCxnSpPr>
            <a:endCxn id="14" idx="1"/>
          </p:cNvCxnSpPr>
          <p:nvPr/>
        </p:nvCxnSpPr>
        <p:spPr>
          <a:xfrm>
            <a:off x="6273209" y="2495107"/>
            <a:ext cx="513938" cy="1186591"/>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pic>
        <p:nvPicPr>
          <p:cNvPr id="18" name="图片 17">
            <a:extLst>
              <a:ext uri="{FF2B5EF4-FFF2-40B4-BE49-F238E27FC236}">
                <a16:creationId xmlns:a16="http://schemas.microsoft.com/office/drawing/2014/main" id="{B3082CBB-A8EC-7B9E-9F24-AB692FEB2E60}"/>
              </a:ext>
            </a:extLst>
          </p:cNvPr>
          <p:cNvPicPr>
            <a:picLocks noChangeAspect="1"/>
          </p:cNvPicPr>
          <p:nvPr/>
        </p:nvPicPr>
        <p:blipFill>
          <a:blip r:embed="rId5"/>
          <a:stretch>
            <a:fillRect/>
          </a:stretch>
        </p:blipFill>
        <p:spPr>
          <a:xfrm>
            <a:off x="441413" y="3483010"/>
            <a:ext cx="1705162" cy="965423"/>
          </a:xfrm>
          <a:prstGeom prst="rect">
            <a:avLst/>
          </a:prstGeom>
        </p:spPr>
      </p:pic>
      <p:cxnSp>
        <p:nvCxnSpPr>
          <p:cNvPr id="20" name="直接箭头连接符 19">
            <a:extLst>
              <a:ext uri="{FF2B5EF4-FFF2-40B4-BE49-F238E27FC236}">
                <a16:creationId xmlns:a16="http://schemas.microsoft.com/office/drawing/2014/main" id="{C5A0F6BF-D4FB-2A5F-0162-B182B3AD059D}"/>
              </a:ext>
            </a:extLst>
          </p:cNvPr>
          <p:cNvCxnSpPr>
            <a:endCxn id="18" idx="3"/>
          </p:cNvCxnSpPr>
          <p:nvPr/>
        </p:nvCxnSpPr>
        <p:spPr>
          <a:xfrm flipH="1">
            <a:off x="2146575" y="3629247"/>
            <a:ext cx="674597" cy="336475"/>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pic>
        <p:nvPicPr>
          <p:cNvPr id="22" name="图片 21">
            <a:extLst>
              <a:ext uri="{FF2B5EF4-FFF2-40B4-BE49-F238E27FC236}">
                <a16:creationId xmlns:a16="http://schemas.microsoft.com/office/drawing/2014/main" id="{6A841132-D9CD-7E37-754E-748E768076C4}"/>
              </a:ext>
            </a:extLst>
          </p:cNvPr>
          <p:cNvPicPr>
            <a:picLocks noChangeAspect="1"/>
          </p:cNvPicPr>
          <p:nvPr/>
        </p:nvPicPr>
        <p:blipFill>
          <a:blip r:embed="rId6"/>
          <a:stretch>
            <a:fillRect/>
          </a:stretch>
        </p:blipFill>
        <p:spPr>
          <a:xfrm>
            <a:off x="441413" y="2389443"/>
            <a:ext cx="1706621" cy="965424"/>
          </a:xfrm>
          <a:prstGeom prst="rect">
            <a:avLst/>
          </a:prstGeom>
        </p:spPr>
      </p:pic>
      <p:cxnSp>
        <p:nvCxnSpPr>
          <p:cNvPr id="24" name="直接箭头连接符 23">
            <a:extLst>
              <a:ext uri="{FF2B5EF4-FFF2-40B4-BE49-F238E27FC236}">
                <a16:creationId xmlns:a16="http://schemas.microsoft.com/office/drawing/2014/main" id="{534C780F-C01E-FE4E-E977-AB403D151989}"/>
              </a:ext>
            </a:extLst>
          </p:cNvPr>
          <p:cNvCxnSpPr>
            <a:endCxn id="22" idx="3"/>
          </p:cNvCxnSpPr>
          <p:nvPr/>
        </p:nvCxnSpPr>
        <p:spPr>
          <a:xfrm flipH="1" flipV="1">
            <a:off x="2148034" y="2872155"/>
            <a:ext cx="549763" cy="482712"/>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pic>
        <p:nvPicPr>
          <p:cNvPr id="26" name="图片 25">
            <a:extLst>
              <a:ext uri="{FF2B5EF4-FFF2-40B4-BE49-F238E27FC236}">
                <a16:creationId xmlns:a16="http://schemas.microsoft.com/office/drawing/2014/main" id="{8670D384-063D-9011-DBEF-21C722637FB9}"/>
              </a:ext>
            </a:extLst>
          </p:cNvPr>
          <p:cNvPicPr>
            <a:picLocks noChangeAspect="1"/>
          </p:cNvPicPr>
          <p:nvPr/>
        </p:nvPicPr>
        <p:blipFill>
          <a:blip r:embed="rId7"/>
          <a:stretch>
            <a:fillRect/>
          </a:stretch>
        </p:blipFill>
        <p:spPr>
          <a:xfrm>
            <a:off x="374566" y="1309225"/>
            <a:ext cx="1788031" cy="1004512"/>
          </a:xfrm>
          <a:prstGeom prst="rect">
            <a:avLst/>
          </a:prstGeom>
        </p:spPr>
      </p:pic>
      <p:cxnSp>
        <p:nvCxnSpPr>
          <p:cNvPr id="28" name="直接箭头连接符 27">
            <a:extLst>
              <a:ext uri="{FF2B5EF4-FFF2-40B4-BE49-F238E27FC236}">
                <a16:creationId xmlns:a16="http://schemas.microsoft.com/office/drawing/2014/main" id="{A5C338DB-4977-CF0B-D6F3-63A10E525EC1}"/>
              </a:ext>
            </a:extLst>
          </p:cNvPr>
          <p:cNvCxnSpPr>
            <a:endCxn id="26" idx="3"/>
          </p:cNvCxnSpPr>
          <p:nvPr/>
        </p:nvCxnSpPr>
        <p:spPr>
          <a:xfrm flipH="1" flipV="1">
            <a:off x="2162597" y="1811481"/>
            <a:ext cx="535200" cy="1364932"/>
          </a:xfrm>
          <a:prstGeom prst="straightConnector1">
            <a:avLst/>
          </a:prstGeom>
          <a:noFill/>
          <a:ln w="25400" cap="flat">
            <a:solidFill>
              <a:schemeClr val="accent1"/>
            </a:solidFill>
            <a:prstDash val="solid"/>
            <a:round/>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5974960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DD04C2-6540-717D-9C96-F80112B673F2}"/>
              </a:ext>
            </a:extLst>
          </p:cNvPr>
          <p:cNvSpPr>
            <a:spLocks noGrp="1"/>
          </p:cNvSpPr>
          <p:nvPr>
            <p:ph type="title"/>
          </p:nvPr>
        </p:nvSpPr>
        <p:spPr/>
        <p:txBody>
          <a:bodyPr>
            <a:normAutofit fontScale="90000"/>
          </a:bodyPr>
          <a:lstStyle/>
          <a:p>
            <a:r>
              <a:rPr lang="zh-CN" altLang="en-US" dirty="0"/>
              <a:t>实验数据之模型预测控制</a:t>
            </a:r>
          </a:p>
        </p:txBody>
      </p:sp>
      <p:sp>
        <p:nvSpPr>
          <p:cNvPr id="3" name="灯片编号占位符 2">
            <a:extLst>
              <a:ext uri="{FF2B5EF4-FFF2-40B4-BE49-F238E27FC236}">
                <a16:creationId xmlns:a16="http://schemas.microsoft.com/office/drawing/2014/main" id="{9942835F-9DE0-27FB-9A93-C72F8ECD2FDB}"/>
              </a:ext>
            </a:extLst>
          </p:cNvPr>
          <p:cNvSpPr>
            <a:spLocks noGrp="1"/>
          </p:cNvSpPr>
          <p:nvPr>
            <p:ph type="sldNum" sz="quarter" idx="10"/>
          </p:nvPr>
        </p:nvSpPr>
        <p:spPr/>
        <p:txBody>
          <a:bodyPr>
            <a:normAutofit fontScale="92500"/>
          </a:bodyPr>
          <a:lstStyle/>
          <a:p>
            <a:fld id="{86CB4B4D-7CA3-9044-876B-883B54F8677D}" type="slidenum">
              <a:rPr lang="en-US" altLang="zh-CN" smtClean="0"/>
              <a:t>24</a:t>
            </a:fld>
            <a:endParaRPr lang="zh-CN" altLang="en-US"/>
          </a:p>
        </p:txBody>
      </p:sp>
    </p:spTree>
    <p:extLst>
      <p:ext uri="{BB962C8B-B14F-4D97-AF65-F5344CB8AC3E}">
        <p14:creationId xmlns:p14="http://schemas.microsoft.com/office/powerpoint/2010/main" val="253105463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标题 1"/>
          <p:cNvSpPr txBox="1">
            <a:spLocks noGrp="1"/>
          </p:cNvSpPr>
          <p:nvPr>
            <p:ph type="title"/>
          </p:nvPr>
        </p:nvSpPr>
        <p:spPr>
          <a:xfrm>
            <a:off x="906516" y="1779460"/>
            <a:ext cx="7330966" cy="402931"/>
          </a:xfrm>
          <a:prstGeom prst="rect">
            <a:avLst/>
          </a:prstGeom>
        </p:spPr>
        <p:txBody>
          <a:bodyPr/>
          <a:lstStyle>
            <a:lvl1pPr defTabSz="520700">
              <a:defRPr sz="1800" spc="100">
                <a:solidFill>
                  <a:srgbClr val="FFFFFF"/>
                </a:solidFill>
                <a:latin typeface="微软雅黑"/>
                <a:ea typeface="微软雅黑"/>
                <a:cs typeface="微软雅黑"/>
                <a:sym typeface="微软雅黑"/>
              </a:defRPr>
            </a:lvl1pPr>
          </a:lstStyle>
          <a:p>
            <a:r>
              <a:t>全球华人大学生数据应用创新赛</a:t>
            </a:r>
          </a:p>
        </p:txBody>
      </p:sp>
      <p:sp>
        <p:nvSpPr>
          <p:cNvPr id="110" name="文本框 4"/>
          <p:cNvSpPr txBox="1"/>
          <p:nvPr/>
        </p:nvSpPr>
        <p:spPr>
          <a:xfrm>
            <a:off x="41909" y="3339215"/>
            <a:ext cx="9052561" cy="4089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a:solidFill>
                  <a:srgbClr val="0C003C"/>
                </a:solidFill>
                <a:latin typeface="微软雅黑"/>
                <a:ea typeface="微软雅黑"/>
                <a:cs typeface="微软雅黑"/>
                <a:sym typeface="微软雅黑"/>
              </a:defRPr>
            </a:lvl1pPr>
          </a:lstStyle>
          <a:p>
            <a:r>
              <a:t>团 队 名</a:t>
            </a:r>
          </a:p>
        </p:txBody>
      </p:sp>
      <p:pic>
        <p:nvPicPr>
          <p:cNvPr id="111" name="GUDC.png" descr="GUDC.png"/>
          <p:cNvPicPr>
            <a:picLocks noChangeAspect="1"/>
          </p:cNvPicPr>
          <p:nvPr/>
        </p:nvPicPr>
        <p:blipFill>
          <a:blip r:embed="rId2"/>
          <a:stretch>
            <a:fillRect/>
          </a:stretch>
        </p:blipFill>
        <p:spPr>
          <a:xfrm>
            <a:off x="2492878" y="1369410"/>
            <a:ext cx="1233446" cy="303565"/>
          </a:xfrm>
          <a:prstGeom prst="rect">
            <a:avLst/>
          </a:prstGeom>
          <a:ln w="12700">
            <a:miter lim="400000"/>
          </a:ln>
        </p:spPr>
      </p:pic>
      <p:sp>
        <p:nvSpPr>
          <p:cNvPr id="112" name="长安汽车杯"/>
          <p:cNvSpPr txBox="1"/>
          <p:nvPr/>
        </p:nvSpPr>
        <p:spPr>
          <a:xfrm>
            <a:off x="3489802" y="822122"/>
            <a:ext cx="2164397" cy="3200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lgn="ctr">
              <a:defRPr>
                <a:solidFill>
                  <a:srgbClr val="0C003C"/>
                </a:solidFill>
                <a:latin typeface="Source Han Sans CN Normal"/>
                <a:ea typeface="Source Han Sans CN Normal"/>
                <a:cs typeface="Source Han Sans CN Normal"/>
                <a:sym typeface="Source Han Sans CN Normal"/>
              </a:defRPr>
            </a:lvl1pPr>
          </a:lstStyle>
          <a:p>
            <a:r>
              <a:t>长安汽车杯</a:t>
            </a:r>
          </a:p>
        </p:txBody>
      </p:sp>
      <p:sp>
        <p:nvSpPr>
          <p:cNvPr id="113" name="矩形"/>
          <p:cNvSpPr/>
          <p:nvPr/>
        </p:nvSpPr>
        <p:spPr>
          <a:xfrm>
            <a:off x="3969408" y="1369410"/>
            <a:ext cx="18637" cy="303565"/>
          </a:xfrm>
          <a:prstGeom prst="rect">
            <a:avLst/>
          </a:prstGeom>
          <a:solidFill>
            <a:srgbClr val="133BF6"/>
          </a:solidFill>
          <a:ln w="12700">
            <a:miter lim="400000"/>
          </a:ln>
        </p:spPr>
        <p:txBody>
          <a:bodyPr lIns="45718" tIns="45718" rIns="45718" bIns="45718" anchor="ctr"/>
          <a:lstStyle/>
          <a:p>
            <a:pPr>
              <a:defRPr sz="1900">
                <a:latin typeface="Arial"/>
                <a:ea typeface="Arial"/>
                <a:cs typeface="Arial"/>
                <a:sym typeface="Arial"/>
              </a:defRPr>
            </a:pPr>
            <a:endParaRPr/>
          </a:p>
        </p:txBody>
      </p:sp>
      <p:pic>
        <p:nvPicPr>
          <p:cNvPr id="114" name="矢量智能对象.png" descr="矢量智能对象.png"/>
          <p:cNvPicPr>
            <a:picLocks noChangeAspect="1"/>
          </p:cNvPicPr>
          <p:nvPr/>
        </p:nvPicPr>
        <p:blipFill>
          <a:blip r:embed="rId3"/>
          <a:stretch>
            <a:fillRect/>
          </a:stretch>
        </p:blipFill>
        <p:spPr>
          <a:xfrm>
            <a:off x="7137400" y="207114"/>
            <a:ext cx="1606625" cy="497216"/>
          </a:xfrm>
          <a:prstGeom prst="rect">
            <a:avLst/>
          </a:prstGeom>
          <a:ln w="12700">
            <a:miter lim="400000"/>
          </a:ln>
        </p:spPr>
      </p:pic>
      <p:pic>
        <p:nvPicPr>
          <p:cNvPr id="115" name="组 3副本.png" descr="组 3副本.png"/>
          <p:cNvPicPr>
            <a:picLocks noChangeAspect="1"/>
          </p:cNvPicPr>
          <p:nvPr/>
        </p:nvPicPr>
        <p:blipFill>
          <a:blip r:embed="rId4"/>
          <a:stretch>
            <a:fillRect/>
          </a:stretch>
        </p:blipFill>
        <p:spPr>
          <a:xfrm>
            <a:off x="4229239" y="1339619"/>
            <a:ext cx="2731372" cy="383038"/>
          </a:xfrm>
          <a:prstGeom prst="rect">
            <a:avLst/>
          </a:prstGeom>
          <a:ln w="12700">
            <a:miter lim="400000"/>
          </a:ln>
        </p:spPr>
      </p:pic>
      <p:sp>
        <p:nvSpPr>
          <p:cNvPr id="116" name="标题 1"/>
          <p:cNvSpPr txBox="1"/>
          <p:nvPr/>
        </p:nvSpPr>
        <p:spPr>
          <a:xfrm>
            <a:off x="906516" y="1779460"/>
            <a:ext cx="7330966" cy="402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6990" tIns="46990" rIns="46990" bIns="46990" anchor="b">
            <a:normAutofit lnSpcReduction="10000"/>
          </a:bodyPr>
          <a:lstStyle>
            <a:lvl1pPr algn="ctr" defTabSz="685800">
              <a:defRPr sz="2200" spc="100">
                <a:solidFill>
                  <a:srgbClr val="0C003C"/>
                </a:solidFill>
                <a:latin typeface="Source Han Sans CN Normal"/>
                <a:ea typeface="Source Han Sans CN Normal"/>
                <a:cs typeface="Source Han Sans CN Normal"/>
                <a:sym typeface="Source Han Sans CN Normal"/>
              </a:defRPr>
            </a:lvl1pPr>
          </a:lstStyle>
          <a:p>
            <a:r>
              <a:t>全球华人大学生数据应用创新赛</a:t>
            </a:r>
          </a:p>
        </p:txBody>
      </p:sp>
      <p:pic>
        <p:nvPicPr>
          <p:cNvPr id="117" name="未标题-3.png" descr="未标题-3.png"/>
          <p:cNvPicPr>
            <a:picLocks noChangeAspect="1"/>
          </p:cNvPicPr>
          <p:nvPr/>
        </p:nvPicPr>
        <p:blipFill>
          <a:blip r:embed="rId5"/>
          <a:srcRect t="14932" b="14932"/>
          <a:stretch>
            <a:fillRect/>
          </a:stretch>
        </p:blipFill>
        <p:spPr>
          <a:xfrm>
            <a:off x="-1" y="2350235"/>
            <a:ext cx="9144001" cy="821103"/>
          </a:xfrm>
          <a:prstGeom prst="rect">
            <a:avLst/>
          </a:prstGeom>
          <a:ln w="12700">
            <a:miter lim="400000"/>
          </a:ln>
        </p:spPr>
      </p:pic>
      <p:sp>
        <p:nvSpPr>
          <p:cNvPr id="118" name="作 品 名"/>
          <p:cNvSpPr txBox="1"/>
          <p:nvPr/>
        </p:nvSpPr>
        <p:spPr>
          <a:xfrm>
            <a:off x="3186697" y="2448367"/>
            <a:ext cx="2770605" cy="6248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lgn="ctr">
              <a:defRPr sz="4200">
                <a:solidFill>
                  <a:srgbClr val="001362"/>
                </a:solidFill>
                <a:latin typeface="冬青黑体简体中文 W6"/>
                <a:ea typeface="冬青黑体简体中文 W6"/>
                <a:cs typeface="冬青黑体简体中文 W6"/>
                <a:sym typeface="冬青黑体简体中文 W6"/>
              </a:defRPr>
            </a:lvl1pPr>
          </a:lstStyle>
          <a:p>
            <a:r>
              <a:t>感 谢 观 看</a:t>
            </a:r>
          </a:p>
        </p:txBody>
      </p:sp>
      <p:pic>
        <p:nvPicPr>
          <p:cNvPr id="119" name="组 1.png" descr="组 1.png"/>
          <p:cNvPicPr>
            <a:picLocks noChangeAspect="1"/>
          </p:cNvPicPr>
          <p:nvPr/>
        </p:nvPicPr>
        <p:blipFill>
          <a:blip r:embed="rId6"/>
          <a:srcRect t="1583" b="40034"/>
          <a:stretch>
            <a:fillRect/>
          </a:stretch>
        </p:blipFill>
        <p:spPr>
          <a:xfrm>
            <a:off x="-2183" y="3339213"/>
            <a:ext cx="9148496" cy="1799758"/>
          </a:xfrm>
          <a:prstGeom prst="rect">
            <a:avLst/>
          </a:prstGeom>
          <a:ln w="12700">
            <a:miter lim="400000"/>
          </a:ln>
        </p:spPr>
      </p:pic>
      <p:sp>
        <p:nvSpPr>
          <p:cNvPr id="2" name="灯片编号占位符 1">
            <a:extLst>
              <a:ext uri="{FF2B5EF4-FFF2-40B4-BE49-F238E27FC236}">
                <a16:creationId xmlns:a16="http://schemas.microsoft.com/office/drawing/2014/main" id="{B665020A-0DB4-9FBC-56E9-F573C38CC9C1}"/>
              </a:ext>
            </a:extLst>
          </p:cNvPr>
          <p:cNvSpPr>
            <a:spLocks noGrp="1"/>
          </p:cNvSpPr>
          <p:nvPr>
            <p:ph type="sldNum" sz="quarter" idx="2"/>
          </p:nvPr>
        </p:nvSpPr>
        <p:spPr/>
        <p:txBody>
          <a:bodyPr>
            <a:normAutofit fontScale="92500"/>
          </a:bodyPr>
          <a:lstStyle/>
          <a:p>
            <a:fld id="{86CB4B4D-7CA3-9044-876B-883B54F8677D}" type="slidenum">
              <a:rPr lang="en-US" altLang="zh-CN" smtClean="0"/>
              <a:t>25</a:t>
            </a:fld>
            <a:endParaRPr lang="zh-CN" altLang="en-US"/>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33C80A2-8FEF-68A4-D1C5-0503C04A54C5}"/>
              </a:ext>
            </a:extLst>
          </p:cNvPr>
          <p:cNvSpPr>
            <a:spLocks noGrp="1"/>
          </p:cNvSpPr>
          <p:nvPr>
            <p:ph type="sldNum" sz="quarter" idx="2"/>
          </p:nvPr>
        </p:nvSpPr>
        <p:spPr/>
        <p:txBody>
          <a:bodyPr>
            <a:normAutofit fontScale="92500"/>
          </a:bodyPr>
          <a:lstStyle/>
          <a:p>
            <a:fld id="{86CB4B4D-7CA3-9044-876B-883B54F8677D}" type="slidenum">
              <a:rPr lang="en-US" altLang="zh-CN" smtClean="0"/>
              <a:t>3</a:t>
            </a:fld>
            <a:endParaRPr lang="zh-CN" altLang="en-US"/>
          </a:p>
        </p:txBody>
      </p:sp>
      <p:pic>
        <p:nvPicPr>
          <p:cNvPr id="3" name="未标题-3.png" descr="未标题-3.png">
            <a:extLst>
              <a:ext uri="{FF2B5EF4-FFF2-40B4-BE49-F238E27FC236}">
                <a16:creationId xmlns:a16="http://schemas.microsoft.com/office/drawing/2014/main" id="{B1A0800A-3EBD-ABD3-A54C-805C7DBC328A}"/>
              </a:ext>
            </a:extLst>
          </p:cNvPr>
          <p:cNvPicPr>
            <a:picLocks noChangeAspect="1"/>
          </p:cNvPicPr>
          <p:nvPr/>
        </p:nvPicPr>
        <p:blipFill>
          <a:blip r:embed="rId2"/>
          <a:srcRect l="50085" t="10041" b="10041"/>
          <a:stretch>
            <a:fillRect/>
          </a:stretch>
        </p:blipFill>
        <p:spPr>
          <a:xfrm>
            <a:off x="1477908" y="1943535"/>
            <a:ext cx="3255794" cy="667409"/>
          </a:xfrm>
          <a:prstGeom prst="rect">
            <a:avLst/>
          </a:prstGeom>
          <a:ln w="12700">
            <a:miter lim="400000"/>
          </a:ln>
        </p:spPr>
      </p:pic>
      <p:grpSp>
        <p:nvGrpSpPr>
          <p:cNvPr id="4" name="组合 25">
            <a:extLst>
              <a:ext uri="{FF2B5EF4-FFF2-40B4-BE49-F238E27FC236}">
                <a16:creationId xmlns:a16="http://schemas.microsoft.com/office/drawing/2014/main" id="{B4D7A51F-B80E-72BF-C2E3-8F4E36D60EE6}"/>
              </a:ext>
            </a:extLst>
          </p:cNvPr>
          <p:cNvGrpSpPr/>
          <p:nvPr/>
        </p:nvGrpSpPr>
        <p:grpSpPr>
          <a:xfrm>
            <a:off x="1611256" y="2041036"/>
            <a:ext cx="2228767" cy="434339"/>
            <a:chOff x="0" y="0"/>
            <a:chExt cx="2228766" cy="434338"/>
          </a:xfrm>
        </p:grpSpPr>
        <p:sp>
          <p:nvSpPr>
            <p:cNvPr id="5" name="文本框 26">
              <a:extLst>
                <a:ext uri="{FF2B5EF4-FFF2-40B4-BE49-F238E27FC236}">
                  <a16:creationId xmlns:a16="http://schemas.microsoft.com/office/drawing/2014/main" id="{56390581-420B-AABB-FF6F-FFE8E12BE8C4}"/>
                </a:ext>
              </a:extLst>
            </p:cNvPr>
            <p:cNvSpPr txBox="1"/>
            <p:nvPr/>
          </p:nvSpPr>
          <p:spPr>
            <a:xfrm>
              <a:off x="0" y="12700"/>
              <a:ext cx="830059" cy="4216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t>01</a:t>
              </a:r>
            </a:p>
          </p:txBody>
        </p:sp>
        <p:sp>
          <p:nvSpPr>
            <p:cNvPr id="6" name="文本框 27">
              <a:extLst>
                <a:ext uri="{FF2B5EF4-FFF2-40B4-BE49-F238E27FC236}">
                  <a16:creationId xmlns:a16="http://schemas.microsoft.com/office/drawing/2014/main" id="{5035B762-8FE9-D444-6A3E-169D904D3967}"/>
                </a:ext>
              </a:extLst>
            </p:cNvPr>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题目分析</a:t>
              </a:r>
              <a:endParaRPr dirty="0"/>
            </a:p>
          </p:txBody>
        </p:sp>
      </p:grpSp>
    </p:spTree>
    <p:extLst>
      <p:ext uri="{BB962C8B-B14F-4D97-AF65-F5344CB8AC3E}">
        <p14:creationId xmlns:p14="http://schemas.microsoft.com/office/powerpoint/2010/main" val="88124144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C6D30601-62B3-CD7A-5849-C39B2112E3F1}"/>
              </a:ext>
            </a:extLst>
          </p:cNvPr>
          <p:cNvGrpSpPr/>
          <p:nvPr/>
        </p:nvGrpSpPr>
        <p:grpSpPr>
          <a:xfrm>
            <a:off x="502412" y="1152927"/>
            <a:ext cx="4915749" cy="2586559"/>
            <a:chOff x="170997" y="266259"/>
            <a:chExt cx="9464867" cy="4615198"/>
          </a:xfrm>
        </p:grpSpPr>
        <p:sp>
          <p:nvSpPr>
            <p:cNvPr id="2" name="矩形 1">
              <a:extLst>
                <a:ext uri="{FF2B5EF4-FFF2-40B4-BE49-F238E27FC236}">
                  <a16:creationId xmlns:a16="http://schemas.microsoft.com/office/drawing/2014/main" id="{3A409661-E1D1-D969-FD63-4BCD1E57B83A}"/>
                </a:ext>
              </a:extLst>
            </p:cNvPr>
            <p:cNvSpPr/>
            <p:nvPr/>
          </p:nvSpPr>
          <p:spPr>
            <a:xfrm>
              <a:off x="2380083" y="266259"/>
              <a:ext cx="3999433" cy="12132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3" name="矩形: 圆角 2">
              <a:extLst>
                <a:ext uri="{FF2B5EF4-FFF2-40B4-BE49-F238E27FC236}">
                  <a16:creationId xmlns:a16="http://schemas.microsoft.com/office/drawing/2014/main" id="{2BD4815F-A654-5954-9A1B-9AB03C0DCE46}"/>
                </a:ext>
              </a:extLst>
            </p:cNvPr>
            <p:cNvSpPr/>
            <p:nvPr/>
          </p:nvSpPr>
          <p:spPr>
            <a:xfrm>
              <a:off x="256455" y="457125"/>
              <a:ext cx="165788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a:t>Mission Planning</a:t>
              </a:r>
            </a:p>
            <a:p>
              <a:pPr algn="ctr"/>
              <a:r>
                <a:rPr lang="zh-CN" altLang="en-US" sz="700"/>
                <a:t>任务规划</a:t>
              </a:r>
            </a:p>
          </p:txBody>
        </p:sp>
        <p:sp>
          <p:nvSpPr>
            <p:cNvPr id="4" name="矩形: 圆角 3">
              <a:extLst>
                <a:ext uri="{FF2B5EF4-FFF2-40B4-BE49-F238E27FC236}">
                  <a16:creationId xmlns:a16="http://schemas.microsoft.com/office/drawing/2014/main" id="{0AC49495-A194-A7D4-2138-0ECB67577674}"/>
                </a:ext>
              </a:extLst>
            </p:cNvPr>
            <p:cNvSpPr/>
            <p:nvPr/>
          </p:nvSpPr>
          <p:spPr>
            <a:xfrm>
              <a:off x="2452724" y="457125"/>
              <a:ext cx="165788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a:t>Behavior Decision</a:t>
              </a:r>
            </a:p>
            <a:p>
              <a:pPr algn="ctr"/>
              <a:r>
                <a:rPr lang="zh-CN" altLang="en-US" sz="700" dirty="0"/>
                <a:t>行为决策</a:t>
              </a:r>
            </a:p>
          </p:txBody>
        </p:sp>
        <p:sp>
          <p:nvSpPr>
            <p:cNvPr id="5" name="矩形: 圆角 4">
              <a:extLst>
                <a:ext uri="{FF2B5EF4-FFF2-40B4-BE49-F238E27FC236}">
                  <a16:creationId xmlns:a16="http://schemas.microsoft.com/office/drawing/2014/main" id="{66ED2D0E-765A-C409-0AD0-AA015426C4C5}"/>
                </a:ext>
              </a:extLst>
            </p:cNvPr>
            <p:cNvSpPr/>
            <p:nvPr/>
          </p:nvSpPr>
          <p:spPr>
            <a:xfrm>
              <a:off x="4648993" y="457125"/>
              <a:ext cx="165788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a:t>Motion Planning</a:t>
              </a:r>
            </a:p>
            <a:p>
              <a:pPr algn="ctr"/>
              <a:r>
                <a:rPr lang="zh-CN" altLang="en-US" sz="700"/>
                <a:t>运动规划</a:t>
              </a:r>
            </a:p>
          </p:txBody>
        </p:sp>
        <p:sp>
          <p:nvSpPr>
            <p:cNvPr id="6" name="矩形: 圆角 5">
              <a:extLst>
                <a:ext uri="{FF2B5EF4-FFF2-40B4-BE49-F238E27FC236}">
                  <a16:creationId xmlns:a16="http://schemas.microsoft.com/office/drawing/2014/main" id="{9CD56BFF-6B7B-F97B-C7DC-379C003CFCE5}"/>
                </a:ext>
              </a:extLst>
            </p:cNvPr>
            <p:cNvSpPr/>
            <p:nvPr/>
          </p:nvSpPr>
          <p:spPr>
            <a:xfrm>
              <a:off x="6845262" y="457125"/>
              <a:ext cx="165788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a:t>Tracking Control</a:t>
              </a:r>
            </a:p>
            <a:p>
              <a:pPr algn="ctr"/>
              <a:r>
                <a:rPr lang="zh-CN" altLang="en-US" sz="700"/>
                <a:t>跟踪控制</a:t>
              </a:r>
            </a:p>
          </p:txBody>
        </p:sp>
        <p:sp>
          <p:nvSpPr>
            <p:cNvPr id="7" name="箭头: 右 6">
              <a:extLst>
                <a:ext uri="{FF2B5EF4-FFF2-40B4-BE49-F238E27FC236}">
                  <a16:creationId xmlns:a16="http://schemas.microsoft.com/office/drawing/2014/main" id="{8EDBFD83-58DA-F119-417C-33B68DBA7F4F}"/>
                </a:ext>
              </a:extLst>
            </p:cNvPr>
            <p:cNvSpPr/>
            <p:nvPr/>
          </p:nvSpPr>
          <p:spPr>
            <a:xfrm>
              <a:off x="1986978" y="672009"/>
              <a:ext cx="393106"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8" name="箭头: 右 7">
              <a:extLst>
                <a:ext uri="{FF2B5EF4-FFF2-40B4-BE49-F238E27FC236}">
                  <a16:creationId xmlns:a16="http://schemas.microsoft.com/office/drawing/2014/main" id="{AC80D2E1-3E2A-6854-BDC7-2E8B1843AFE2}"/>
                </a:ext>
              </a:extLst>
            </p:cNvPr>
            <p:cNvSpPr/>
            <p:nvPr/>
          </p:nvSpPr>
          <p:spPr>
            <a:xfrm>
              <a:off x="4183247" y="672009"/>
              <a:ext cx="393106"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9" name="箭头: 右 8">
              <a:extLst>
                <a:ext uri="{FF2B5EF4-FFF2-40B4-BE49-F238E27FC236}">
                  <a16:creationId xmlns:a16="http://schemas.microsoft.com/office/drawing/2014/main" id="{3F71F160-898D-3013-BB1A-3D5A6758D013}"/>
                </a:ext>
              </a:extLst>
            </p:cNvPr>
            <p:cNvSpPr/>
            <p:nvPr/>
          </p:nvSpPr>
          <p:spPr>
            <a:xfrm>
              <a:off x="6383788" y="672009"/>
              <a:ext cx="393106"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10" name="矩形: 圆角 9">
              <a:extLst>
                <a:ext uri="{FF2B5EF4-FFF2-40B4-BE49-F238E27FC236}">
                  <a16:creationId xmlns:a16="http://schemas.microsoft.com/office/drawing/2014/main" id="{ED3FF9CC-D848-7EA8-CFB5-9DD8DC75F130}"/>
                </a:ext>
              </a:extLst>
            </p:cNvPr>
            <p:cNvSpPr/>
            <p:nvPr/>
          </p:nvSpPr>
          <p:spPr>
            <a:xfrm>
              <a:off x="354731" y="2502233"/>
              <a:ext cx="1828800"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a:t>Static Objects</a:t>
              </a:r>
            </a:p>
            <a:p>
              <a:pPr algn="ctr"/>
              <a:r>
                <a:rPr lang="zh-CN" altLang="en-US" sz="700" dirty="0"/>
                <a:t>静态障碍物检测</a:t>
              </a:r>
            </a:p>
          </p:txBody>
        </p:sp>
        <p:sp>
          <p:nvSpPr>
            <p:cNvPr id="11" name="矩形: 圆角 10">
              <a:extLst>
                <a:ext uri="{FF2B5EF4-FFF2-40B4-BE49-F238E27FC236}">
                  <a16:creationId xmlns:a16="http://schemas.microsoft.com/office/drawing/2014/main" id="{4DFE35AA-60C3-01AE-DC2A-182F78EEF307}"/>
                </a:ext>
              </a:extLst>
            </p:cNvPr>
            <p:cNvSpPr/>
            <p:nvPr/>
          </p:nvSpPr>
          <p:spPr>
            <a:xfrm>
              <a:off x="2452724" y="2502233"/>
              <a:ext cx="1828800"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 dirty="0"/>
                <a:t>Moving Objects</a:t>
              </a:r>
            </a:p>
            <a:p>
              <a:pPr algn="ctr"/>
              <a:r>
                <a:rPr lang="en-US" altLang="zh-CN" sz="600" dirty="0"/>
                <a:t>(Detection/Tracking)</a:t>
              </a:r>
            </a:p>
            <a:p>
              <a:pPr algn="ctr"/>
              <a:r>
                <a:rPr lang="zh-CN" altLang="en-US" sz="600" dirty="0"/>
                <a:t>动态障碍物检测</a:t>
              </a:r>
            </a:p>
          </p:txBody>
        </p:sp>
        <p:sp>
          <p:nvSpPr>
            <p:cNvPr id="12" name="矩形: 圆角 11">
              <a:extLst>
                <a:ext uri="{FF2B5EF4-FFF2-40B4-BE49-F238E27FC236}">
                  <a16:creationId xmlns:a16="http://schemas.microsoft.com/office/drawing/2014/main" id="{4D894A9A-23A1-2ACE-7F33-3030BEB4DEEB}"/>
                </a:ext>
              </a:extLst>
            </p:cNvPr>
            <p:cNvSpPr/>
            <p:nvPr/>
          </p:nvSpPr>
          <p:spPr>
            <a:xfrm>
              <a:off x="4550717" y="2502233"/>
              <a:ext cx="1828800"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 dirty="0"/>
                <a:t>Road Shape</a:t>
              </a:r>
            </a:p>
            <a:p>
              <a:pPr algn="ctr"/>
              <a:r>
                <a:rPr lang="en-US" altLang="zh-CN" sz="600" dirty="0"/>
                <a:t>(With Localization)</a:t>
              </a:r>
            </a:p>
            <a:p>
              <a:pPr algn="ctr"/>
              <a:r>
                <a:rPr lang="zh-CN" altLang="en-US" sz="600" dirty="0"/>
                <a:t>道路检测（含定位修正）</a:t>
              </a:r>
            </a:p>
          </p:txBody>
        </p:sp>
        <p:pic>
          <p:nvPicPr>
            <p:cNvPr id="13" name="图片 12">
              <a:extLst>
                <a:ext uri="{FF2B5EF4-FFF2-40B4-BE49-F238E27FC236}">
                  <a16:creationId xmlns:a16="http://schemas.microsoft.com/office/drawing/2014/main" id="{F810EC1E-9D82-E1FD-A0D7-13A18E25189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54732" y="3640591"/>
              <a:ext cx="1828800" cy="1032553"/>
            </a:xfrm>
            <a:prstGeom prst="rect">
              <a:avLst/>
            </a:prstGeom>
          </p:spPr>
        </p:pic>
        <p:pic>
          <p:nvPicPr>
            <p:cNvPr id="14" name="图片 13">
              <a:extLst>
                <a:ext uri="{FF2B5EF4-FFF2-40B4-BE49-F238E27FC236}">
                  <a16:creationId xmlns:a16="http://schemas.microsoft.com/office/drawing/2014/main" id="{177E90FD-90F7-BD32-9F03-A25B82AC4BED}"/>
                </a:ext>
              </a:extLst>
            </p:cNvPr>
            <p:cNvPicPr>
              <a:picLocks noChangeAspect="1"/>
            </p:cNvPicPr>
            <p:nvPr/>
          </p:nvPicPr>
          <p:blipFill>
            <a:blip r:embed="rId3"/>
            <a:stretch>
              <a:fillRect/>
            </a:stretch>
          </p:blipFill>
          <p:spPr>
            <a:xfrm>
              <a:off x="2452724" y="3645233"/>
              <a:ext cx="1828800" cy="1028700"/>
            </a:xfrm>
            <a:prstGeom prst="rect">
              <a:avLst/>
            </a:prstGeom>
          </p:spPr>
        </p:pic>
        <p:pic>
          <p:nvPicPr>
            <p:cNvPr id="15" name="图片 14">
              <a:extLst>
                <a:ext uri="{FF2B5EF4-FFF2-40B4-BE49-F238E27FC236}">
                  <a16:creationId xmlns:a16="http://schemas.microsoft.com/office/drawing/2014/main" id="{FC89647E-ADF2-2410-6CD5-8FFDDFC501E0}"/>
                </a:ext>
              </a:extLst>
            </p:cNvPr>
            <p:cNvPicPr>
              <a:picLocks noChangeAspect="1"/>
            </p:cNvPicPr>
            <p:nvPr/>
          </p:nvPicPr>
          <p:blipFill>
            <a:blip r:embed="rId4"/>
            <a:stretch>
              <a:fillRect/>
            </a:stretch>
          </p:blipFill>
          <p:spPr>
            <a:xfrm>
              <a:off x="4550716" y="3640591"/>
              <a:ext cx="1862853" cy="1032553"/>
            </a:xfrm>
            <a:prstGeom prst="rect">
              <a:avLst/>
            </a:prstGeom>
          </p:spPr>
        </p:pic>
        <p:sp>
          <p:nvSpPr>
            <p:cNvPr id="16" name="矩形: 圆角 15">
              <a:extLst>
                <a:ext uri="{FF2B5EF4-FFF2-40B4-BE49-F238E27FC236}">
                  <a16:creationId xmlns:a16="http://schemas.microsoft.com/office/drawing/2014/main" id="{1DF57EA2-5113-470C-EBAF-1AB6B06FD07E}"/>
                </a:ext>
              </a:extLst>
            </p:cNvPr>
            <p:cNvSpPr/>
            <p:nvPr/>
          </p:nvSpPr>
          <p:spPr>
            <a:xfrm>
              <a:off x="170997" y="1852925"/>
              <a:ext cx="6425886" cy="3028532"/>
            </a:xfrm>
            <a:prstGeom prst="roundRect">
              <a:avLst>
                <a:gd name="adj" fmla="val 9525"/>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17" name="文本框 16">
              <a:extLst>
                <a:ext uri="{FF2B5EF4-FFF2-40B4-BE49-F238E27FC236}">
                  <a16:creationId xmlns:a16="http://schemas.microsoft.com/office/drawing/2014/main" id="{F97C1132-FDA6-E65C-8867-58D7E60BED7D}"/>
                </a:ext>
              </a:extLst>
            </p:cNvPr>
            <p:cNvSpPr txBox="1"/>
            <p:nvPr/>
          </p:nvSpPr>
          <p:spPr>
            <a:xfrm>
              <a:off x="2691855" y="1869067"/>
              <a:ext cx="1664255" cy="549167"/>
            </a:xfrm>
            <a:prstGeom prst="rect">
              <a:avLst/>
            </a:prstGeom>
            <a:noFill/>
          </p:spPr>
          <p:txBody>
            <a:bodyPr wrap="square">
              <a:spAutoFit/>
            </a:bodyPr>
            <a:lstStyle/>
            <a:p>
              <a:pPr algn="ctr"/>
              <a:r>
                <a:rPr lang="en-US" altLang="zh-CN" sz="700" dirty="0"/>
                <a:t>Perception</a:t>
              </a:r>
            </a:p>
            <a:p>
              <a:pPr algn="ctr"/>
              <a:r>
                <a:rPr lang="zh-CN" altLang="en-US" sz="700" dirty="0"/>
                <a:t>环境感知</a:t>
              </a:r>
            </a:p>
          </p:txBody>
        </p:sp>
        <p:sp>
          <p:nvSpPr>
            <p:cNvPr id="18" name="箭头: 右 17">
              <a:extLst>
                <a:ext uri="{FF2B5EF4-FFF2-40B4-BE49-F238E27FC236}">
                  <a16:creationId xmlns:a16="http://schemas.microsoft.com/office/drawing/2014/main" id="{4D34DEE7-1503-C70C-1EE4-295C2F45929D}"/>
                </a:ext>
              </a:extLst>
            </p:cNvPr>
            <p:cNvSpPr/>
            <p:nvPr/>
          </p:nvSpPr>
          <p:spPr>
            <a:xfrm rot="16200000">
              <a:off x="810254" y="1364888"/>
              <a:ext cx="433121"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19" name="箭头: 右 18">
              <a:extLst>
                <a:ext uri="{FF2B5EF4-FFF2-40B4-BE49-F238E27FC236}">
                  <a16:creationId xmlns:a16="http://schemas.microsoft.com/office/drawing/2014/main" id="{1842C456-58D5-32B2-E2BB-61F8E8354F65}"/>
                </a:ext>
              </a:extLst>
            </p:cNvPr>
            <p:cNvSpPr/>
            <p:nvPr/>
          </p:nvSpPr>
          <p:spPr>
            <a:xfrm rot="16200000">
              <a:off x="3065106" y="1364888"/>
              <a:ext cx="433121"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20" name="箭头: 右 19">
              <a:extLst>
                <a:ext uri="{FF2B5EF4-FFF2-40B4-BE49-F238E27FC236}">
                  <a16:creationId xmlns:a16="http://schemas.microsoft.com/office/drawing/2014/main" id="{552331C9-E56D-BF4A-B8D3-A4C23F6ECFF2}"/>
                </a:ext>
              </a:extLst>
            </p:cNvPr>
            <p:cNvSpPr/>
            <p:nvPr/>
          </p:nvSpPr>
          <p:spPr>
            <a:xfrm rot="16200000">
              <a:off x="5319958" y="1364888"/>
              <a:ext cx="433121"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pic>
          <p:nvPicPr>
            <p:cNvPr id="21" name="图片 20">
              <a:extLst>
                <a:ext uri="{FF2B5EF4-FFF2-40B4-BE49-F238E27FC236}">
                  <a16:creationId xmlns:a16="http://schemas.microsoft.com/office/drawing/2014/main" id="{149D2B7A-9E26-E619-2F0B-5747CE93E584}"/>
                </a:ext>
              </a:extLst>
            </p:cNvPr>
            <p:cNvPicPr>
              <a:picLocks noChangeAspect="1"/>
            </p:cNvPicPr>
            <p:nvPr/>
          </p:nvPicPr>
          <p:blipFill>
            <a:blip r:embed="rId5"/>
            <a:stretch>
              <a:fillRect/>
            </a:stretch>
          </p:blipFill>
          <p:spPr>
            <a:xfrm>
              <a:off x="6922076" y="2571750"/>
              <a:ext cx="2713788" cy="1689765"/>
            </a:xfrm>
            <a:prstGeom prst="rect">
              <a:avLst/>
            </a:prstGeom>
          </p:spPr>
        </p:pic>
      </p:grpSp>
      <p:sp>
        <p:nvSpPr>
          <p:cNvPr id="25" name="标题 24">
            <a:extLst>
              <a:ext uri="{FF2B5EF4-FFF2-40B4-BE49-F238E27FC236}">
                <a16:creationId xmlns:a16="http://schemas.microsoft.com/office/drawing/2014/main" id="{01C8ED74-A432-12F9-E97D-3F1291B76BC5}"/>
              </a:ext>
            </a:extLst>
          </p:cNvPr>
          <p:cNvSpPr>
            <a:spLocks noGrp="1"/>
          </p:cNvSpPr>
          <p:nvPr>
            <p:ph type="title"/>
          </p:nvPr>
        </p:nvSpPr>
        <p:spPr/>
        <p:txBody>
          <a:bodyPr>
            <a:normAutofit fontScale="90000"/>
          </a:bodyPr>
          <a:lstStyle/>
          <a:p>
            <a:r>
              <a:rPr lang="zh-CN" altLang="en-US" dirty="0"/>
              <a:t>题目分析</a:t>
            </a:r>
          </a:p>
        </p:txBody>
      </p:sp>
      <p:sp>
        <p:nvSpPr>
          <p:cNvPr id="27" name="文本框 26">
            <a:extLst>
              <a:ext uri="{FF2B5EF4-FFF2-40B4-BE49-F238E27FC236}">
                <a16:creationId xmlns:a16="http://schemas.microsoft.com/office/drawing/2014/main" id="{94527346-98DB-AC37-BACC-79B0481EF857}"/>
              </a:ext>
            </a:extLst>
          </p:cNvPr>
          <p:cNvSpPr txBox="1"/>
          <p:nvPr/>
        </p:nvSpPr>
        <p:spPr>
          <a:xfrm>
            <a:off x="5613196" y="636316"/>
            <a:ext cx="3232563" cy="38708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nSpc>
                <a:spcPct val="150000"/>
              </a:lnSpc>
            </a:pPr>
            <a:r>
              <a:rPr lang="zh-CN" altLang="en-US" sz="1100" dirty="0"/>
              <a:t>作为智能汽车系统的“大脑”，决策模块依赖于环境感知系统获取的信息的质量，并需要对感知出的信息进行准确地综合认知，从而做出合理的决策。然而，环境感知系统具有不确定性，可能受外界环境和自身硬件故障等不确定性因素影响，导致感知的信息不完备或者错误。同时，在利用感知的信息进行综合认知时，也可能由于忽略了交通参与者行为的不确定性导致认知的不准确，从而做出不合时宜的决策。而在动态交通环境中，车辆与其周围的交通参与者之间的行为具有交互性，车辆的决策会相互影响，一个不合时宜的决策可能造成不可弥补的损失。因此，</a:t>
            </a:r>
            <a:r>
              <a:rPr lang="zh-CN" altLang="en-US" sz="1100" b="1" dirty="0"/>
              <a:t>研究不确定性和交互性的动态交通环境下智能汽车的行车态势评估、决策与控制等问题对提高车辆的安全性和智能性具有重要意义。</a:t>
            </a:r>
          </a:p>
        </p:txBody>
      </p:sp>
      <p:sp>
        <p:nvSpPr>
          <p:cNvPr id="28" name="灯片编号占位符 27">
            <a:extLst>
              <a:ext uri="{FF2B5EF4-FFF2-40B4-BE49-F238E27FC236}">
                <a16:creationId xmlns:a16="http://schemas.microsoft.com/office/drawing/2014/main" id="{EE227866-9C53-C198-3E85-D2F04658986C}"/>
              </a:ext>
            </a:extLst>
          </p:cNvPr>
          <p:cNvSpPr>
            <a:spLocks noGrp="1"/>
          </p:cNvSpPr>
          <p:nvPr>
            <p:ph type="sldNum" sz="quarter" idx="10"/>
          </p:nvPr>
        </p:nvSpPr>
        <p:spPr/>
        <p:txBody>
          <a:bodyPr>
            <a:normAutofit fontScale="92500"/>
          </a:bodyPr>
          <a:lstStyle/>
          <a:p>
            <a:fld id="{86CB4B4D-7CA3-9044-876B-883B54F8677D}" type="slidenum">
              <a:rPr lang="en-US" altLang="zh-CN" smtClean="0"/>
              <a:t>4</a:t>
            </a:fld>
            <a:endParaRPr lang="zh-CN" altLang="en-US"/>
          </a:p>
        </p:txBody>
      </p:sp>
    </p:spTree>
    <p:extLst>
      <p:ext uri="{BB962C8B-B14F-4D97-AF65-F5344CB8AC3E}">
        <p14:creationId xmlns:p14="http://schemas.microsoft.com/office/powerpoint/2010/main" val="1703803024"/>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01112D0C-6DF9-E634-2772-C705E05C382A}"/>
              </a:ext>
            </a:extLst>
          </p:cNvPr>
          <p:cNvSpPr>
            <a:spLocks noGrp="1"/>
          </p:cNvSpPr>
          <p:nvPr>
            <p:ph type="title"/>
          </p:nvPr>
        </p:nvSpPr>
        <p:spPr/>
        <p:txBody>
          <a:bodyPr>
            <a:normAutofit fontScale="90000"/>
          </a:bodyPr>
          <a:lstStyle/>
          <a:p>
            <a:r>
              <a:rPr lang="zh-CN" altLang="en-US" dirty="0"/>
              <a:t>报告内容结构</a:t>
            </a:r>
          </a:p>
        </p:txBody>
      </p:sp>
      <p:pic>
        <p:nvPicPr>
          <p:cNvPr id="5" name="图片 4">
            <a:extLst>
              <a:ext uri="{FF2B5EF4-FFF2-40B4-BE49-F238E27FC236}">
                <a16:creationId xmlns:a16="http://schemas.microsoft.com/office/drawing/2014/main" id="{89C2F7D3-ADEE-FD0A-DC68-FEB0158468F3}"/>
              </a:ext>
            </a:extLst>
          </p:cNvPr>
          <p:cNvPicPr>
            <a:picLocks noChangeAspect="1"/>
          </p:cNvPicPr>
          <p:nvPr/>
        </p:nvPicPr>
        <p:blipFill>
          <a:blip r:embed="rId2"/>
          <a:stretch>
            <a:fillRect/>
          </a:stretch>
        </p:blipFill>
        <p:spPr>
          <a:xfrm>
            <a:off x="1479503" y="1303361"/>
            <a:ext cx="5974572" cy="3079915"/>
          </a:xfrm>
          <a:prstGeom prst="rect">
            <a:avLst/>
          </a:prstGeom>
        </p:spPr>
      </p:pic>
      <p:sp>
        <p:nvSpPr>
          <p:cNvPr id="6" name="灯片编号占位符 5">
            <a:extLst>
              <a:ext uri="{FF2B5EF4-FFF2-40B4-BE49-F238E27FC236}">
                <a16:creationId xmlns:a16="http://schemas.microsoft.com/office/drawing/2014/main" id="{E38C603A-8A3B-2B29-149B-F9C6AF7D4943}"/>
              </a:ext>
            </a:extLst>
          </p:cNvPr>
          <p:cNvSpPr>
            <a:spLocks noGrp="1"/>
          </p:cNvSpPr>
          <p:nvPr>
            <p:ph type="sldNum" sz="quarter" idx="10"/>
          </p:nvPr>
        </p:nvSpPr>
        <p:spPr/>
        <p:txBody>
          <a:bodyPr>
            <a:normAutofit fontScale="92500"/>
          </a:bodyPr>
          <a:lstStyle/>
          <a:p>
            <a:fld id="{86CB4B4D-7CA3-9044-876B-883B54F8677D}" type="slidenum">
              <a:rPr lang="en-US" altLang="zh-CN" smtClean="0"/>
              <a:t>5</a:t>
            </a:fld>
            <a:endParaRPr lang="zh-CN" altLang="en-US"/>
          </a:p>
        </p:txBody>
      </p:sp>
    </p:spTree>
    <p:extLst>
      <p:ext uri="{BB962C8B-B14F-4D97-AF65-F5344CB8AC3E}">
        <p14:creationId xmlns:p14="http://schemas.microsoft.com/office/powerpoint/2010/main" val="187460645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33C80A2-8FEF-68A4-D1C5-0503C04A54C5}"/>
              </a:ext>
            </a:extLst>
          </p:cNvPr>
          <p:cNvSpPr>
            <a:spLocks noGrp="1"/>
          </p:cNvSpPr>
          <p:nvPr>
            <p:ph type="sldNum" sz="quarter" idx="2"/>
          </p:nvPr>
        </p:nvSpPr>
        <p:spPr/>
        <p:txBody>
          <a:bodyPr>
            <a:normAutofit fontScale="92500"/>
          </a:bodyPr>
          <a:lstStyle/>
          <a:p>
            <a:fld id="{86CB4B4D-7CA3-9044-876B-883B54F8677D}" type="slidenum">
              <a:rPr lang="en-US" altLang="zh-CN" smtClean="0"/>
              <a:t>6</a:t>
            </a:fld>
            <a:endParaRPr lang="zh-CN" altLang="en-US"/>
          </a:p>
        </p:txBody>
      </p:sp>
      <p:pic>
        <p:nvPicPr>
          <p:cNvPr id="3" name="未标题-3.png" descr="未标题-3.png">
            <a:extLst>
              <a:ext uri="{FF2B5EF4-FFF2-40B4-BE49-F238E27FC236}">
                <a16:creationId xmlns:a16="http://schemas.microsoft.com/office/drawing/2014/main" id="{B1A0800A-3EBD-ABD3-A54C-805C7DBC328A}"/>
              </a:ext>
            </a:extLst>
          </p:cNvPr>
          <p:cNvPicPr>
            <a:picLocks noChangeAspect="1"/>
          </p:cNvPicPr>
          <p:nvPr/>
        </p:nvPicPr>
        <p:blipFill>
          <a:blip r:embed="rId2"/>
          <a:srcRect l="50085" t="10041" b="10041"/>
          <a:stretch>
            <a:fillRect/>
          </a:stretch>
        </p:blipFill>
        <p:spPr>
          <a:xfrm>
            <a:off x="1477908" y="1943535"/>
            <a:ext cx="3255794" cy="667409"/>
          </a:xfrm>
          <a:prstGeom prst="rect">
            <a:avLst/>
          </a:prstGeom>
          <a:ln w="12700">
            <a:miter lim="400000"/>
          </a:ln>
        </p:spPr>
      </p:pic>
      <p:grpSp>
        <p:nvGrpSpPr>
          <p:cNvPr id="4" name="组合 25">
            <a:extLst>
              <a:ext uri="{FF2B5EF4-FFF2-40B4-BE49-F238E27FC236}">
                <a16:creationId xmlns:a16="http://schemas.microsoft.com/office/drawing/2014/main" id="{B4D7A51F-B80E-72BF-C2E3-8F4E36D60EE6}"/>
              </a:ext>
            </a:extLst>
          </p:cNvPr>
          <p:cNvGrpSpPr/>
          <p:nvPr/>
        </p:nvGrpSpPr>
        <p:grpSpPr>
          <a:xfrm>
            <a:off x="1611256" y="2041036"/>
            <a:ext cx="2228767" cy="505138"/>
            <a:chOff x="0" y="0"/>
            <a:chExt cx="2228766" cy="505137"/>
          </a:xfrm>
        </p:grpSpPr>
        <p:sp>
          <p:nvSpPr>
            <p:cNvPr id="5" name="文本框 26">
              <a:extLst>
                <a:ext uri="{FF2B5EF4-FFF2-40B4-BE49-F238E27FC236}">
                  <a16:creationId xmlns:a16="http://schemas.microsoft.com/office/drawing/2014/main" id="{56390581-420B-AABB-FF6F-FFE8E12BE8C4}"/>
                </a:ext>
              </a:extLst>
            </p:cNvPr>
            <p:cNvSpPr txBox="1"/>
            <p:nvPr/>
          </p:nvSpPr>
          <p:spPr>
            <a:xfrm>
              <a:off x="0" y="12700"/>
              <a:ext cx="830059" cy="4924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a:defRPr sz="2600">
                  <a:solidFill>
                    <a:srgbClr val="001362"/>
                  </a:solidFill>
                  <a:latin typeface="Source Han Sans CN Medium"/>
                  <a:ea typeface="Source Han Sans CN Medium"/>
                  <a:cs typeface="Source Han Sans CN Medium"/>
                  <a:sym typeface="Source Han Sans CN Medium"/>
                </a:defRPr>
              </a:lvl1pPr>
            </a:lstStyle>
            <a:p>
              <a:r>
                <a:rPr dirty="0"/>
                <a:t>0</a:t>
              </a:r>
              <a:r>
                <a:rPr lang="en-US" dirty="0"/>
                <a:t>2</a:t>
              </a:r>
              <a:endParaRPr dirty="0"/>
            </a:p>
          </p:txBody>
        </p:sp>
        <p:sp>
          <p:nvSpPr>
            <p:cNvPr id="6" name="文本框 27">
              <a:extLst>
                <a:ext uri="{FF2B5EF4-FFF2-40B4-BE49-F238E27FC236}">
                  <a16:creationId xmlns:a16="http://schemas.microsoft.com/office/drawing/2014/main" id="{5035B762-8FE9-D444-6A3E-169D904D3967}"/>
                </a:ext>
              </a:extLst>
            </p:cNvPr>
            <p:cNvSpPr txBox="1"/>
            <p:nvPr/>
          </p:nvSpPr>
          <p:spPr>
            <a:xfrm>
              <a:off x="576425" y="0"/>
              <a:ext cx="1652341" cy="4308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lvl1pPr defTabSz="457200">
                <a:defRPr sz="2200" b="1">
                  <a:solidFill>
                    <a:srgbClr val="001362"/>
                  </a:solidFill>
                </a:defRPr>
              </a:lvl1pPr>
            </a:lstStyle>
            <a:p>
              <a:r>
                <a:rPr lang="zh-CN" altLang="en-US" dirty="0"/>
                <a:t>背景分析</a:t>
              </a:r>
            </a:p>
          </p:txBody>
        </p:sp>
      </p:grpSp>
    </p:spTree>
    <p:extLst>
      <p:ext uri="{BB962C8B-B14F-4D97-AF65-F5344CB8AC3E}">
        <p14:creationId xmlns:p14="http://schemas.microsoft.com/office/powerpoint/2010/main" val="111645067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BCAAE248-2EC1-3789-C25E-E8D47F5B4C55}"/>
              </a:ext>
            </a:extLst>
          </p:cNvPr>
          <p:cNvSpPr>
            <a:spLocks noGrp="1"/>
          </p:cNvSpPr>
          <p:nvPr>
            <p:ph type="title"/>
          </p:nvPr>
        </p:nvSpPr>
        <p:spPr/>
        <p:txBody>
          <a:bodyPr>
            <a:normAutofit fontScale="90000"/>
          </a:bodyPr>
          <a:lstStyle/>
          <a:p>
            <a:r>
              <a:rPr lang="zh-CN" altLang="en-US" dirty="0"/>
              <a:t>汽车行驶环境态势分析</a:t>
            </a:r>
          </a:p>
        </p:txBody>
      </p:sp>
      <p:pic>
        <p:nvPicPr>
          <p:cNvPr id="15" name="图片 14">
            <a:extLst>
              <a:ext uri="{FF2B5EF4-FFF2-40B4-BE49-F238E27FC236}">
                <a16:creationId xmlns:a16="http://schemas.microsoft.com/office/drawing/2014/main" id="{7E8218D8-6D59-C9AB-C295-23644C2F9C01}"/>
              </a:ext>
            </a:extLst>
          </p:cNvPr>
          <p:cNvPicPr>
            <a:picLocks noChangeAspect="1"/>
          </p:cNvPicPr>
          <p:nvPr/>
        </p:nvPicPr>
        <p:blipFill>
          <a:blip r:embed="rId2"/>
          <a:stretch>
            <a:fillRect/>
          </a:stretch>
        </p:blipFill>
        <p:spPr>
          <a:xfrm>
            <a:off x="1447704" y="863433"/>
            <a:ext cx="6607392" cy="3681105"/>
          </a:xfrm>
          <a:prstGeom prst="rect">
            <a:avLst/>
          </a:prstGeom>
        </p:spPr>
      </p:pic>
      <p:sp>
        <p:nvSpPr>
          <p:cNvPr id="18" name="灯片编号占位符 17">
            <a:extLst>
              <a:ext uri="{FF2B5EF4-FFF2-40B4-BE49-F238E27FC236}">
                <a16:creationId xmlns:a16="http://schemas.microsoft.com/office/drawing/2014/main" id="{D92D9345-A5B4-6982-931E-144F8AB50B11}"/>
              </a:ext>
            </a:extLst>
          </p:cNvPr>
          <p:cNvSpPr>
            <a:spLocks noGrp="1"/>
          </p:cNvSpPr>
          <p:nvPr>
            <p:ph type="sldNum" sz="quarter" idx="10"/>
          </p:nvPr>
        </p:nvSpPr>
        <p:spPr/>
        <p:txBody>
          <a:bodyPr>
            <a:normAutofit fontScale="92500"/>
          </a:bodyPr>
          <a:lstStyle/>
          <a:p>
            <a:fld id="{86CB4B4D-7CA3-9044-876B-883B54F8677D}" type="slidenum">
              <a:rPr lang="en-US" altLang="zh-CN" smtClean="0"/>
              <a:t>7</a:t>
            </a:fld>
            <a:endParaRPr lang="zh-CN" altLang="en-US"/>
          </a:p>
        </p:txBody>
      </p:sp>
    </p:spTree>
    <p:extLst>
      <p:ext uri="{BB962C8B-B14F-4D97-AF65-F5344CB8AC3E}">
        <p14:creationId xmlns:p14="http://schemas.microsoft.com/office/powerpoint/2010/main" val="354521709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B29325-8918-1B58-89C6-2E18FBAE63C6}"/>
              </a:ext>
            </a:extLst>
          </p:cNvPr>
          <p:cNvSpPr>
            <a:spLocks noGrp="1"/>
          </p:cNvSpPr>
          <p:nvPr>
            <p:ph type="title"/>
          </p:nvPr>
        </p:nvSpPr>
        <p:spPr/>
        <p:txBody>
          <a:bodyPr>
            <a:normAutofit fontScale="90000"/>
          </a:bodyPr>
          <a:lstStyle/>
          <a:p>
            <a:r>
              <a:rPr lang="zh-CN" altLang="en-US" dirty="0"/>
              <a:t>行车安全场</a:t>
            </a:r>
          </a:p>
        </p:txBody>
      </p:sp>
      <p:sp>
        <p:nvSpPr>
          <p:cNvPr id="3" name="灯片编号占位符 2">
            <a:extLst>
              <a:ext uri="{FF2B5EF4-FFF2-40B4-BE49-F238E27FC236}">
                <a16:creationId xmlns:a16="http://schemas.microsoft.com/office/drawing/2014/main" id="{9D67D18F-1777-BB71-3D48-495C3B63FFD2}"/>
              </a:ext>
            </a:extLst>
          </p:cNvPr>
          <p:cNvSpPr>
            <a:spLocks noGrp="1"/>
          </p:cNvSpPr>
          <p:nvPr>
            <p:ph type="sldNum" sz="quarter" idx="10"/>
          </p:nvPr>
        </p:nvSpPr>
        <p:spPr/>
        <p:txBody>
          <a:bodyPr>
            <a:normAutofit fontScale="92500"/>
          </a:bodyPr>
          <a:lstStyle/>
          <a:p>
            <a:fld id="{86CB4B4D-7CA3-9044-876B-883B54F8677D}" type="slidenum">
              <a:rPr lang="en-US" altLang="zh-CN" smtClean="0"/>
              <a:t>8</a:t>
            </a:fld>
            <a:endParaRPr lang="zh-CN" altLang="en-US"/>
          </a:p>
        </p:txBody>
      </p:sp>
      <p:sp>
        <p:nvSpPr>
          <p:cNvPr id="5" name="文本框 4">
            <a:extLst>
              <a:ext uri="{FF2B5EF4-FFF2-40B4-BE49-F238E27FC236}">
                <a16:creationId xmlns:a16="http://schemas.microsoft.com/office/drawing/2014/main" id="{EB6074A5-D606-19BE-DB8C-E79CDE72E2C6}"/>
              </a:ext>
            </a:extLst>
          </p:cNvPr>
          <p:cNvSpPr txBox="1"/>
          <p:nvPr/>
        </p:nvSpPr>
        <p:spPr>
          <a:xfrm>
            <a:off x="882501" y="791873"/>
            <a:ext cx="7702383"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sz="1200" dirty="0"/>
              <a:t>清华大学汽车系教授王建强此前在美国留学的时候，受到爱因斯坦同一场论的启发，借鉴了一种场的思想，提出了自己的风险评估方法，基于场论的行车风险辨识方法，建立了人</a:t>
            </a:r>
            <a:r>
              <a:rPr lang="en-US" altLang="zh-CN" sz="1200" dirty="0"/>
              <a:t>-</a:t>
            </a:r>
            <a:r>
              <a:rPr lang="zh-CN" altLang="en-US" sz="1200" dirty="0"/>
              <a:t>车</a:t>
            </a:r>
            <a:r>
              <a:rPr lang="en-US" altLang="zh-CN" sz="1200" dirty="0"/>
              <a:t>-</a:t>
            </a:r>
            <a:r>
              <a:rPr lang="zh-CN" altLang="en-US" sz="1200" dirty="0"/>
              <a:t>路综合影响下的“行车安全场”统一模型。这个体系目前接近成熟。这个风险评估的方法正在被用于智能车的决策与控制。</a:t>
            </a:r>
          </a:p>
        </p:txBody>
      </p:sp>
      <p:sp>
        <p:nvSpPr>
          <p:cNvPr id="7" name="文本框 6">
            <a:extLst>
              <a:ext uri="{FF2B5EF4-FFF2-40B4-BE49-F238E27FC236}">
                <a16:creationId xmlns:a16="http://schemas.microsoft.com/office/drawing/2014/main" id="{EC5FB78B-FC1E-6529-D2EC-95BE32E61C87}"/>
              </a:ext>
            </a:extLst>
          </p:cNvPr>
          <p:cNvSpPr txBox="1"/>
          <p:nvPr/>
        </p:nvSpPr>
        <p:spPr>
          <a:xfrm>
            <a:off x="634408" y="1701890"/>
            <a:ext cx="3937591" cy="9002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sz="1050" dirty="0"/>
              <a:t>所谓</a:t>
            </a:r>
            <a:r>
              <a:rPr lang="zh-CN" altLang="en-US" sz="1050" b="1" dirty="0">
                <a:solidFill>
                  <a:srgbClr val="FF0000"/>
                </a:solidFill>
              </a:rPr>
              <a:t>风险</a:t>
            </a:r>
            <a:r>
              <a:rPr lang="zh-CN" altLang="en-US" sz="1050" dirty="0"/>
              <a:t>，指的是损失的不确定性，具体含义包括可能存在的损失和损失的不确定性。当然，这种不确定性通常指事件发生时间、地点、结果等因素的不确定性。对于在道路上行驶的车辆而言，正确认识行车风险的特性，对于行车辅助安全系统的开发具有一定指导意义。</a:t>
            </a:r>
          </a:p>
        </p:txBody>
      </p:sp>
      <p:sp>
        <p:nvSpPr>
          <p:cNvPr id="9" name="文本框 8">
            <a:extLst>
              <a:ext uri="{FF2B5EF4-FFF2-40B4-BE49-F238E27FC236}">
                <a16:creationId xmlns:a16="http://schemas.microsoft.com/office/drawing/2014/main" id="{61C21A84-9223-3D0C-67D4-D29D0938E0C3}"/>
              </a:ext>
            </a:extLst>
          </p:cNvPr>
          <p:cNvSpPr txBox="1"/>
          <p:nvPr/>
        </p:nvSpPr>
        <p:spPr>
          <a:xfrm>
            <a:off x="634409" y="2796224"/>
            <a:ext cx="4029740" cy="15465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050"/>
            </a:lvl1pPr>
          </a:lstStyle>
          <a:p>
            <a:r>
              <a:rPr lang="zh-CN" altLang="en-US" dirty="0"/>
              <a:t>物理学中将某个物理量在空间区域内的分布称为场。场是物质存在的一种基本形式，具有能量、质量和动量，能够传递物体间的相互作用。场同样具有与行车风险相似的特性：客观存在、具有普遍性、可变性、可预测性。有场就一定有场源，同样有行车风险就一定有产生行车风险的各种交通要素；场量是可以用数学模型来抽象表示的，行车风险也如此，比如距离越近，场量越大，行车风险同样也越高，越容易发生碰撞事故；矢量场具有方向性，当然，行车风险也是有方向的。因此，可以借鉴场论的思想来表征行车风险。</a:t>
            </a:r>
          </a:p>
        </p:txBody>
      </p:sp>
      <p:sp>
        <p:nvSpPr>
          <p:cNvPr id="11" name="文本框 10">
            <a:extLst>
              <a:ext uri="{FF2B5EF4-FFF2-40B4-BE49-F238E27FC236}">
                <a16:creationId xmlns:a16="http://schemas.microsoft.com/office/drawing/2014/main" id="{DC2BF5A3-0FA5-EBC7-EBEA-7CA6F614A267}"/>
              </a:ext>
            </a:extLst>
          </p:cNvPr>
          <p:cNvSpPr txBox="1"/>
          <p:nvPr/>
        </p:nvSpPr>
        <p:spPr>
          <a:xfrm>
            <a:off x="4733692" y="1517224"/>
            <a:ext cx="2130056"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dirty="0"/>
              <a:t>行车安全场概念</a:t>
            </a:r>
          </a:p>
        </p:txBody>
      </p:sp>
      <p:sp>
        <p:nvSpPr>
          <p:cNvPr id="13" name="文本框 12">
            <a:extLst>
              <a:ext uri="{FF2B5EF4-FFF2-40B4-BE49-F238E27FC236}">
                <a16:creationId xmlns:a16="http://schemas.microsoft.com/office/drawing/2014/main" id="{AA607EAE-81B1-AB6D-34F1-E0F2C2BABE26}"/>
              </a:ext>
            </a:extLst>
          </p:cNvPr>
          <p:cNvSpPr txBox="1"/>
          <p:nvPr/>
        </p:nvSpPr>
        <p:spPr>
          <a:xfrm>
            <a:off x="4733692" y="1997136"/>
            <a:ext cx="3937591" cy="23544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050"/>
            </a:lvl1pPr>
          </a:lstStyle>
          <a:p>
            <a:r>
              <a:rPr lang="zh-CN" altLang="en-US" dirty="0"/>
              <a:t>行车安全场主要由驾驶员因素决定的行为场、运动车辆决定的动能场以及道路上静止物体决定势能场组成。其特性如下：</a:t>
            </a:r>
          </a:p>
          <a:p>
            <a:r>
              <a:rPr lang="zh-CN" altLang="en-US" b="1" dirty="0">
                <a:solidFill>
                  <a:srgbClr val="FF0000"/>
                </a:solidFill>
              </a:rPr>
              <a:t>势能场：</a:t>
            </a:r>
            <a:r>
              <a:rPr lang="zh-CN" altLang="en-US" dirty="0"/>
              <a:t>由交通环境中物体对行车安全影响产生的物理场，主要包括道路上停止的车辆、交通标志等。影响势能场场强大小的主要因素有物体本身属性、道路条件等。</a:t>
            </a:r>
          </a:p>
          <a:p>
            <a:r>
              <a:rPr lang="zh-CN" altLang="en-US" b="1" dirty="0">
                <a:solidFill>
                  <a:srgbClr val="FF0000"/>
                </a:solidFill>
              </a:rPr>
              <a:t>动能场：</a:t>
            </a:r>
            <a:r>
              <a:rPr lang="zh-CN" altLang="en-US" dirty="0"/>
              <a:t>由交通环境中运动物体对行车安全影响产生的物理场。交通环境中的运动物体主要包括非机动车、行人、行驶的车辆等。动能场场强大小与方向取决于运动物体自身属性、运动状态、所处位置以及道路条件等因素。</a:t>
            </a:r>
          </a:p>
          <a:p>
            <a:r>
              <a:rPr lang="zh-CN" altLang="en-US" b="1" dirty="0">
                <a:solidFill>
                  <a:srgbClr val="FF0000"/>
                </a:solidFill>
              </a:rPr>
              <a:t>行为场：</a:t>
            </a:r>
            <a:r>
              <a:rPr lang="zh-CN" altLang="en-US" dirty="0"/>
              <a:t>由驾驶员因素对行车安全影响产生的物理场。驾驶员行为特性因素主要包括驾驶员驾驶经验、认知水平、违规操作以及生理</a:t>
            </a:r>
            <a:r>
              <a:rPr lang="en-US" altLang="zh-CN" dirty="0"/>
              <a:t>-</a:t>
            </a:r>
            <a:r>
              <a:rPr lang="zh-CN" altLang="en-US" dirty="0"/>
              <a:t>心理因素等。行为场场强大小与方向取决于驾驶人行为特性。行车风险系数越大，那么它所产生的“行为场”场强就更大，造成的危险程度也就越大。</a:t>
            </a:r>
          </a:p>
        </p:txBody>
      </p:sp>
    </p:spTree>
    <p:extLst>
      <p:ext uri="{BB962C8B-B14F-4D97-AF65-F5344CB8AC3E}">
        <p14:creationId xmlns:p14="http://schemas.microsoft.com/office/powerpoint/2010/main" val="296939310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2DDAC2-1AE5-752E-22EB-99EFF647D50A}"/>
              </a:ext>
            </a:extLst>
          </p:cNvPr>
          <p:cNvSpPr>
            <a:spLocks noGrp="1"/>
          </p:cNvSpPr>
          <p:nvPr>
            <p:ph type="title"/>
          </p:nvPr>
        </p:nvSpPr>
        <p:spPr/>
        <p:txBody>
          <a:bodyPr>
            <a:normAutofit fontScale="90000"/>
          </a:bodyPr>
          <a:lstStyle/>
          <a:p>
            <a:r>
              <a:rPr lang="zh-CN" altLang="en-US" dirty="0"/>
              <a:t>环境复杂度分析</a:t>
            </a:r>
          </a:p>
        </p:txBody>
      </p:sp>
      <p:sp>
        <p:nvSpPr>
          <p:cNvPr id="3" name="灯片编号占位符 2">
            <a:extLst>
              <a:ext uri="{FF2B5EF4-FFF2-40B4-BE49-F238E27FC236}">
                <a16:creationId xmlns:a16="http://schemas.microsoft.com/office/drawing/2014/main" id="{80CE3224-495D-9404-39E2-685BDB882758}"/>
              </a:ext>
            </a:extLst>
          </p:cNvPr>
          <p:cNvSpPr>
            <a:spLocks noGrp="1"/>
          </p:cNvSpPr>
          <p:nvPr>
            <p:ph type="sldNum" sz="quarter" idx="10"/>
          </p:nvPr>
        </p:nvSpPr>
        <p:spPr/>
        <p:txBody>
          <a:bodyPr>
            <a:normAutofit fontScale="92500"/>
          </a:bodyPr>
          <a:lstStyle/>
          <a:p>
            <a:fld id="{86CB4B4D-7CA3-9044-876B-883B54F8677D}" type="slidenum">
              <a:rPr lang="en-US" altLang="zh-CN" smtClean="0"/>
              <a:t>9</a:t>
            </a:fld>
            <a:endParaRPr lang="zh-CN" altLang="en-US"/>
          </a:p>
        </p:txBody>
      </p:sp>
      <p:pic>
        <p:nvPicPr>
          <p:cNvPr id="5" name="图片 4">
            <a:extLst>
              <a:ext uri="{FF2B5EF4-FFF2-40B4-BE49-F238E27FC236}">
                <a16:creationId xmlns:a16="http://schemas.microsoft.com/office/drawing/2014/main" id="{26584F73-540F-96FB-5F55-D651D7F56493}"/>
              </a:ext>
            </a:extLst>
          </p:cNvPr>
          <p:cNvPicPr>
            <a:picLocks noChangeAspect="1"/>
          </p:cNvPicPr>
          <p:nvPr/>
        </p:nvPicPr>
        <p:blipFill>
          <a:blip r:embed="rId2"/>
          <a:stretch>
            <a:fillRect/>
          </a:stretch>
        </p:blipFill>
        <p:spPr>
          <a:xfrm>
            <a:off x="502412" y="760028"/>
            <a:ext cx="4510722" cy="4229100"/>
          </a:xfrm>
          <a:prstGeom prst="rect">
            <a:avLst/>
          </a:prstGeom>
        </p:spPr>
      </p:pic>
      <p:sp>
        <p:nvSpPr>
          <p:cNvPr id="7" name="文本框 6">
            <a:extLst>
              <a:ext uri="{FF2B5EF4-FFF2-40B4-BE49-F238E27FC236}">
                <a16:creationId xmlns:a16="http://schemas.microsoft.com/office/drawing/2014/main" id="{F90F5A79-F548-41C9-F956-3817FBE860E0}"/>
              </a:ext>
            </a:extLst>
          </p:cNvPr>
          <p:cNvSpPr txBox="1"/>
          <p:nvPr/>
        </p:nvSpPr>
        <p:spPr>
          <a:xfrm>
            <a:off x="5259571" y="760028"/>
            <a:ext cx="3675321"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200"/>
            </a:lvl1pPr>
          </a:lstStyle>
          <a:p>
            <a:r>
              <a:rPr lang="zh-CN" altLang="en-US" dirty="0"/>
              <a:t>场景复杂度模型，它是根据道路交通环境的影响因素，建立一个评估道路交通环境复杂程度的评价模型，用来反映道路交通环境的参与者和其所处的交通环境之间的相互作用关系。进一步通过场景评价方法进行场景分类，可以分为简单、中等和复杂</a:t>
            </a:r>
            <a:r>
              <a:rPr lang="en-US" altLang="zh-CN" dirty="0"/>
              <a:t>3</a:t>
            </a:r>
            <a:r>
              <a:rPr lang="zh-CN" altLang="en-US" dirty="0"/>
              <a:t>个等级的环境测试场景。</a:t>
            </a:r>
          </a:p>
        </p:txBody>
      </p:sp>
      <p:sp>
        <p:nvSpPr>
          <p:cNvPr id="9" name="文本框 8">
            <a:extLst>
              <a:ext uri="{FF2B5EF4-FFF2-40B4-BE49-F238E27FC236}">
                <a16:creationId xmlns:a16="http://schemas.microsoft.com/office/drawing/2014/main" id="{CC2A81E6-B002-3A35-9966-23B9D3348851}"/>
              </a:ext>
            </a:extLst>
          </p:cNvPr>
          <p:cNvSpPr txBox="1"/>
          <p:nvPr/>
        </p:nvSpPr>
        <p:spPr>
          <a:xfrm>
            <a:off x="5259571" y="2056403"/>
            <a:ext cx="3675321"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1200"/>
            </a:lvl1pPr>
          </a:lstStyle>
          <a:p>
            <a:r>
              <a:rPr lang="zh-CN" altLang="en-US" dirty="0"/>
              <a:t>场景评价理论主要基于场景复杂度，它是指智能驾驶车辆道路测试评价场景的复杂程度，在研究道路交通环境影响因素时仅考虑周围环境对自动驾驶车辆造成的其他交通参与者、路段、标志标线等相关影响因素，不考虑风向、温度湿度、树木抖动等自然条件。场景复杂度是一个相对的概念，不会离开智能驾驶车辆而存在，是一个随着因素变化而变化的变量，在道路交通环境测试中会随着距离、速度等因素的变化而变化。</a:t>
            </a:r>
          </a:p>
        </p:txBody>
      </p:sp>
    </p:spTree>
    <p:extLst>
      <p:ext uri="{BB962C8B-B14F-4D97-AF65-F5344CB8AC3E}">
        <p14:creationId xmlns:p14="http://schemas.microsoft.com/office/powerpoint/2010/main" val="4037106623"/>
      </p:ext>
    </p:extLst>
  </p:cSld>
  <p:clrMapOvr>
    <a:masterClrMapping/>
  </p:clrMapOvr>
  <p:transition spd="med"/>
</p:sld>
</file>

<file path=ppt/theme/theme1.xml><?xml version="1.0" encoding="utf-8"?>
<a:theme xmlns:a="http://schemas.openxmlformats.org/drawingml/2006/main" name="1_Office 主题​​">
  <a:themeElements>
    <a:clrScheme name="1_Office 主题​​">
      <a:dk1>
        <a:srgbClr val="000000"/>
      </a:dk1>
      <a:lt1>
        <a:srgbClr val="FFFFFF"/>
      </a:lt1>
      <a:dk2>
        <a:srgbClr val="A7A7A7"/>
      </a:dk2>
      <a:lt2>
        <a:srgbClr val="535353"/>
      </a:lt2>
      <a:accent1>
        <a:srgbClr val="0087B7"/>
      </a:accent1>
      <a:accent2>
        <a:srgbClr val="1B9192"/>
      </a:accent2>
      <a:accent3>
        <a:srgbClr val="369A6E"/>
      </a:accent3>
      <a:accent4>
        <a:srgbClr val="51A449"/>
      </a:accent4>
      <a:accent5>
        <a:srgbClr val="6CAD25"/>
      </a:accent5>
      <a:accent6>
        <a:srgbClr val="87B700"/>
      </a:accent6>
      <a:hlink>
        <a:srgbClr val="0000FF"/>
      </a:hlink>
      <a:folHlink>
        <a:srgbClr val="FF00FF"/>
      </a:folHlink>
    </a:clrScheme>
    <a:fontScheme name="1_Office 主题​​">
      <a:majorFont>
        <a:latin typeface="Calibri"/>
        <a:ea typeface="Calibri"/>
        <a:cs typeface="Calibri"/>
      </a:majorFont>
      <a:minorFont>
        <a:latin typeface="Helvetica"/>
        <a:ea typeface="Helvetica"/>
        <a:cs typeface="Helvetica"/>
      </a:minorFont>
    </a:fontScheme>
    <a:fmtScheme name="1_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主题​​">
  <a:themeElements>
    <a:clrScheme name="1_Office 主题​​">
      <a:dk1>
        <a:srgbClr val="000000"/>
      </a:dk1>
      <a:lt1>
        <a:srgbClr val="FFFFFF"/>
      </a:lt1>
      <a:dk2>
        <a:srgbClr val="A7A7A7"/>
      </a:dk2>
      <a:lt2>
        <a:srgbClr val="535353"/>
      </a:lt2>
      <a:accent1>
        <a:srgbClr val="0087B7"/>
      </a:accent1>
      <a:accent2>
        <a:srgbClr val="1B9192"/>
      </a:accent2>
      <a:accent3>
        <a:srgbClr val="369A6E"/>
      </a:accent3>
      <a:accent4>
        <a:srgbClr val="51A449"/>
      </a:accent4>
      <a:accent5>
        <a:srgbClr val="6CAD25"/>
      </a:accent5>
      <a:accent6>
        <a:srgbClr val="87B700"/>
      </a:accent6>
      <a:hlink>
        <a:srgbClr val="0000FF"/>
      </a:hlink>
      <a:folHlink>
        <a:srgbClr val="FF00FF"/>
      </a:folHlink>
    </a:clrScheme>
    <a:fontScheme name="1_Office 主题​​">
      <a:majorFont>
        <a:latin typeface="Calibri"/>
        <a:ea typeface="Calibri"/>
        <a:cs typeface="Calibri"/>
      </a:majorFont>
      <a:minorFont>
        <a:latin typeface="Helvetica"/>
        <a:ea typeface="Helvetica"/>
        <a:cs typeface="Helvetica"/>
      </a:minorFont>
    </a:fontScheme>
    <a:fmtScheme name="1_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539</TotalTime>
  <Words>2266</Words>
  <Application>Microsoft Office PowerPoint</Application>
  <PresentationFormat>全屏显示(16:9)</PresentationFormat>
  <Paragraphs>169</Paragraphs>
  <Slides>25</Slides>
  <Notes>0</Notes>
  <HiddenSlides>0</HiddenSlides>
  <MMClips>6</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Source Han Sans CN Medium</vt:lpstr>
      <vt:lpstr>Source Han Sans CN Normal</vt:lpstr>
      <vt:lpstr>等线</vt:lpstr>
      <vt:lpstr>冬青黑体简体中文 W6</vt:lpstr>
      <vt:lpstr>黑体</vt:lpstr>
      <vt:lpstr>微软雅黑</vt:lpstr>
      <vt:lpstr>Arial</vt:lpstr>
      <vt:lpstr>Calibri</vt:lpstr>
      <vt:lpstr>Cambria Math</vt:lpstr>
      <vt:lpstr>Helvetica</vt:lpstr>
      <vt:lpstr>1_Office 主题​​</vt:lpstr>
      <vt:lpstr>全球华人大学生数据应用创新赛</vt:lpstr>
      <vt:lpstr>PowerPoint 演示文稿</vt:lpstr>
      <vt:lpstr>PowerPoint 演示文稿</vt:lpstr>
      <vt:lpstr>题目分析</vt:lpstr>
      <vt:lpstr>报告内容结构</vt:lpstr>
      <vt:lpstr>PowerPoint 演示文稿</vt:lpstr>
      <vt:lpstr>汽车行驶环境态势分析</vt:lpstr>
      <vt:lpstr>行车安全场</vt:lpstr>
      <vt:lpstr>环境复杂度分析</vt:lpstr>
      <vt:lpstr>车辆运动规划</vt:lpstr>
      <vt:lpstr>PowerPoint 演示文稿</vt:lpstr>
      <vt:lpstr>简化的行车安全场模型</vt:lpstr>
      <vt:lpstr>车道场景复杂度分析</vt:lpstr>
      <vt:lpstr>模型预测控制的车体动力学模型</vt:lpstr>
      <vt:lpstr>模型预测控制</vt:lpstr>
      <vt:lpstr>PowerPoint 演示文稿</vt:lpstr>
      <vt:lpstr>实验过程简述</vt:lpstr>
      <vt:lpstr>实验数据准备</vt:lpstr>
      <vt:lpstr>实验数据准备</vt:lpstr>
      <vt:lpstr>实验数据之风险图热力图</vt:lpstr>
      <vt:lpstr>实验数据之风险图热力图</vt:lpstr>
      <vt:lpstr>实验数据之场景复杂度时序图</vt:lpstr>
      <vt:lpstr>实验数据之场景复杂度时序图</vt:lpstr>
      <vt:lpstr>实验数据之模型预测控制</vt:lpstr>
      <vt:lpstr>全球华人大学生数据应用创新赛</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全球华人大学生数据应用创新赛</dc:title>
  <dc:creator>Administrator</dc:creator>
  <cp:lastModifiedBy>杨 磊</cp:lastModifiedBy>
  <cp:revision>61</cp:revision>
  <dcterms:modified xsi:type="dcterms:W3CDTF">2022-12-07T07:42:11Z</dcterms:modified>
</cp:coreProperties>
</file>